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7" r:id="rId2"/>
    <p:sldId id="259" r:id="rId3"/>
    <p:sldId id="384" r:id="rId4"/>
    <p:sldId id="289" r:id="rId5"/>
    <p:sldId id="258" r:id="rId6"/>
    <p:sldId id="405" r:id="rId7"/>
    <p:sldId id="438" r:id="rId8"/>
    <p:sldId id="288" r:id="rId9"/>
    <p:sldId id="452" r:id="rId10"/>
    <p:sldId id="451" r:id="rId11"/>
    <p:sldId id="406" r:id="rId12"/>
    <p:sldId id="388" r:id="rId13"/>
    <p:sldId id="389" r:id="rId14"/>
    <p:sldId id="385" r:id="rId15"/>
    <p:sldId id="381" r:id="rId16"/>
    <p:sldId id="464" r:id="rId17"/>
    <p:sldId id="450" r:id="rId18"/>
    <p:sldId id="449" r:id="rId19"/>
    <p:sldId id="443" r:id="rId20"/>
    <p:sldId id="439" r:id="rId21"/>
    <p:sldId id="291" r:id="rId22"/>
    <p:sldId id="290" r:id="rId23"/>
    <p:sldId id="400" r:id="rId24"/>
    <p:sldId id="401" r:id="rId25"/>
    <p:sldId id="402" r:id="rId26"/>
    <p:sldId id="403" r:id="rId27"/>
    <p:sldId id="457" r:id="rId28"/>
    <p:sldId id="440" r:id="rId29"/>
    <p:sldId id="330" r:id="rId30"/>
    <p:sldId id="390" r:id="rId31"/>
    <p:sldId id="331" r:id="rId32"/>
    <p:sldId id="395" r:id="rId33"/>
    <p:sldId id="396" r:id="rId34"/>
    <p:sldId id="404" r:id="rId35"/>
    <p:sldId id="332" r:id="rId36"/>
    <p:sldId id="333" r:id="rId37"/>
    <p:sldId id="441" r:id="rId38"/>
    <p:sldId id="391" r:id="rId39"/>
    <p:sldId id="392" r:id="rId40"/>
    <p:sldId id="393" r:id="rId41"/>
    <p:sldId id="459" r:id="rId42"/>
    <p:sldId id="460" r:id="rId43"/>
    <p:sldId id="458" r:id="rId44"/>
    <p:sldId id="394" r:id="rId45"/>
    <p:sldId id="442" r:id="rId46"/>
    <p:sldId id="461" r:id="rId47"/>
    <p:sldId id="382" r:id="rId48"/>
    <p:sldId id="399" r:id="rId49"/>
    <p:sldId id="398" r:id="rId50"/>
    <p:sldId id="444" r:id="rId51"/>
    <p:sldId id="383" r:id="rId52"/>
    <p:sldId id="386" r:id="rId53"/>
    <p:sldId id="462" r:id="rId54"/>
    <p:sldId id="445" r:id="rId55"/>
    <p:sldId id="387" r:id="rId56"/>
    <p:sldId id="453" r:id="rId57"/>
    <p:sldId id="397" r:id="rId58"/>
    <p:sldId id="463" r:id="rId59"/>
    <p:sldId id="446" r:id="rId60"/>
    <p:sldId id="447" r:id="rId61"/>
    <p:sldId id="448" r:id="rId62"/>
    <p:sldId id="454" r:id="rId63"/>
    <p:sldId id="40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3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03C7D-3751-4F45-A7C4-5947DC6E787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913AD-0BB9-49F3-A8A8-55FBEE23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4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7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31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4A72C-EE16-A9EC-4EFE-CB85C0BD9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568F0-8C9B-20B9-2E6B-B493EF006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DB712-72B7-795D-13CF-0475ACF56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833D-9474-0A24-EEEC-E58CB50AC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50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D7499-64DF-5B32-FDAC-EAF2C846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6DB1A-A950-E56D-6C3C-4CF16F729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2178D-0E8E-7C81-5CF4-DA880DE8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61A1-0275-BF6C-BCF5-C2EF63D07E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21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DFA07-D95E-D6C8-853F-AE05EBF0A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4234-52F5-365D-B514-EEFD82BF6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744B0-A91A-0FEF-FE16-5A9441684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2AD42-7B4A-E241-9A85-104BF7A17E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46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5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1F3C-BB42-2C17-CE99-0C1345B28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4CAF0-00AC-058A-26C1-BC4CCCE36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A7011-B9C5-D0C8-B73B-268A8DE05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4B9A2-C583-3DE5-0BA4-1B630A194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67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22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69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3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03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79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36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89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8C660-853E-05CD-3C17-060DE80FE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B4B69-5CDC-1D7E-015A-2963B89B4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B791-17E7-2F27-BA4A-B74D33776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945B1-8043-2CD9-2C2F-2EF831CE6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33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53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47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93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3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CB1E0-79FC-B573-1FE8-0989DE5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63BD3-8841-0B51-4E69-8885482BD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5BC16-1C65-E83F-AAF7-7002D0BAC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24F84-839B-EB9C-F065-FE2F7A5F3F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84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7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64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42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00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47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37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2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54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8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8611-CAA7-4932-B942-C7E6F31EC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6349F-6959-4C9C-BDF3-836EE5DE5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A6205-DAC7-429D-AEFD-F7196323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B68F4-8BF7-4D2A-8405-CA5934ED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82BC5-8D21-481A-ACBA-50DB991B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9835-DEAF-42C4-9F34-7ECE1B81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8C34F-3355-421C-90BF-ACD3237E7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CECAA-1947-4451-92CD-07E42088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72D7A-EA41-4755-A794-88671CC8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2906-5F39-4D86-A3B0-14B6D1BC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44EE5-0342-410F-B8A9-C43B0F325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F0668-9892-44DB-AFAC-C0B2749E3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9F1C5-1A9B-47A8-A588-2535774B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A5CF8-435B-4F3A-88F0-7834057B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27AE5-E408-4A88-9013-7CDF8781C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33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9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932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518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734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052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669E-C50B-410D-8179-EDDCA59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2B00-AA24-4DD9-A871-5AC0E10F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EF7D-E4D5-4D61-B0A8-81E61CBF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1638F-11B6-44D7-97C5-3AC0F848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3551-EAC6-4D3A-8E5E-0F917851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523E-DA52-42FA-B9BD-EEA23BC9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7B05B-52A7-40BD-B456-49CF5168E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10D6F-92D9-4355-BA87-1DC2F446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FDF6-98A5-49EE-B88A-7CBDD20E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64F09-0492-489E-943F-AB4A6D14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0BA5-6A6A-4620-B9DE-7572E296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12D7E-E5A7-47F8-ADBD-23E203391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30E7B-75CB-47B5-904B-9DC0FB949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C627C-60CE-45FF-A28F-C97EC4FB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8F8B2-9929-408F-BD75-83E72391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71CD-D85A-4AE9-AAA8-4309EB8C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0FAF-FA89-4D79-B28D-15B689BD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537E-9386-44A0-84A6-414F5D52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46C39-4BD8-498C-90EE-7E76EB133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E69A3-C509-4A0B-B843-8B4AC1A4B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B587C-97A9-4A24-8668-AB1C4C32E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9F048-C4CE-451D-8D3A-956C27FA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CC841-F7F8-4532-A176-9A07BB7E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224D2-584E-4340-91A2-E69F3B5F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265-4F36-47F5-B8D7-F4808F1C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5B0D-0E72-4E9F-B331-253AFCD2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C3A0-61BB-4C04-B955-D20E8907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BD354-4DB4-457F-8A2D-A918499D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0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5950A-81FB-40D4-BA55-44D343B1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BAF4C-8034-40CB-BFDC-0EDD361C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9B40-AA5A-46BF-9DAF-226258A4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D8D5-CEE9-467F-A8E9-52E4F4E69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9F91-2D82-4DF8-92B9-9A97F23DE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53C62-B36E-43B6-B743-FA9CDE866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7A16D-D84F-4DB1-9D4A-89600E47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A6EC5-BF5F-4002-9BDA-9AAF978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50030-8E3E-4021-985B-2B186A07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7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99C9-233A-47C8-B037-774F705F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E17B5-AA1F-49FF-9793-1353AE1F9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3D219-2268-4B2C-A6CF-466B9BC85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8776F-D194-4BA9-8FDA-D0850593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3953-982C-4DDC-8770-79256972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81598-E926-4B5E-B451-BE89C4C1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5226B-45EA-4FC8-A080-0C3F2122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872FC-3E7E-4F47-9F9D-F38C46A95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84A28-1BC1-4FAF-9818-C06619A28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A4C16-8A72-4D45-80AF-E8D5756146B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B123F-0143-4FD3-A58D-3E95C8BE6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FE41-2A67-4BB5-8625-5C1AF575E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phenElston/CSCI-E2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deep-learning-for-vision-systems" TargetMode="External"/><Relationship Id="rId2" Type="http://schemas.openxmlformats.org/officeDocument/2006/relationships/hyperlink" Target="https://mitpress.mit.edu/9780262048972/foundations-of-computer-visio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guides/install-git" TargetMode="External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ephenElston/CSCI-E2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nceton.edu/news/2021/12/02/researchers-shrink-camera-size-salt-grain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2/file/c399862d3b9d6b76c8436e924a68c45b-Paper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hyperlink" Target="https://scikit-image.org/docs/stable/api/skimage.color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SL_and_H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hyperlink" Target="https://scikit-image.org/docs/dev/api/skimage.color.html#skimage.color.rgb2hsv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ias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yquist%E2%80%93Shannon_sampling_theore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linear_interpola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1-25221-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stogram_equalizati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ptive_histogram_equalizat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gamm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eartbeat.comet.ml/introduction-to-basic-object-detection-algorithms-b77295a95a63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lo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sigmoi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n.wikipedia.org/wiki/HSL_and_HSV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Copyright 2022, 2023, 2024, 2025, </a:t>
            </a:r>
            <a:r>
              <a:rPr lang="en-US" sz="1800" dirty="0"/>
              <a:t>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6383" y="3012141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Introduction to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Teaching </a:t>
            </a:r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Assistant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: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Gassan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 (Gus)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Yacteen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B.S. In physics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ALM in Data Science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Working in research for 4 years in non-linear dynamical systems and linearization of systems for machine learning and model predictive control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 love to help people especially people who are in need of 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basic necessities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84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3492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survey the fast moving and exciting subject of computer vision</a:t>
            </a:r>
          </a:p>
          <a:p>
            <a:r>
              <a:rPr lang="en-US" dirty="0"/>
              <a:t>Computer vision is a vast subject with a long history    </a:t>
            </a:r>
          </a:p>
          <a:p>
            <a:pPr lvl="1"/>
            <a:r>
              <a:rPr lang="en-US" dirty="0"/>
              <a:t>Large and growing list of tasks </a:t>
            </a:r>
          </a:p>
          <a:p>
            <a:pPr lvl="1"/>
            <a:r>
              <a:rPr lang="en-US" dirty="0"/>
              <a:t>Many possible algorithms for each task  </a:t>
            </a:r>
          </a:p>
          <a:p>
            <a:r>
              <a:rPr lang="en-US" dirty="0"/>
              <a:t>Computer vision has changed radically in the past 10 years  </a:t>
            </a:r>
          </a:p>
          <a:p>
            <a:pPr lvl="1"/>
            <a:r>
              <a:rPr lang="en-US" dirty="0"/>
              <a:t>Deep learning continues to radically change the theory and practice of CV</a:t>
            </a:r>
          </a:p>
          <a:p>
            <a:pPr lvl="1"/>
            <a:r>
              <a:rPr lang="en-US" dirty="0"/>
              <a:t>As CV capabilities improve new algorithms and applications emerge constantly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9376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Focus on fundamental concepts rather than the very latest applications </a:t>
            </a:r>
          </a:p>
          <a:p>
            <a:r>
              <a:rPr lang="en-US" dirty="0"/>
              <a:t>We are time limited to one semester  </a:t>
            </a:r>
          </a:p>
          <a:p>
            <a:pPr lvl="1"/>
            <a:r>
              <a:rPr lang="en-US" dirty="0"/>
              <a:t>Focus on building your broad foundation of theory and practical understanding of fundamentals     </a:t>
            </a:r>
          </a:p>
          <a:p>
            <a:pPr lvl="1"/>
            <a:r>
              <a:rPr lang="en-US" dirty="0"/>
              <a:t>Building on this foundation you can explore  rapidly changing algorithms and applications during your career    </a:t>
            </a:r>
          </a:p>
          <a:p>
            <a:r>
              <a:rPr lang="en-US" dirty="0"/>
              <a:t>Hands-on exercises must adhere to limits of computational capacity and your time</a:t>
            </a:r>
          </a:p>
          <a:p>
            <a:pPr lvl="1"/>
            <a:r>
              <a:rPr lang="en-US" dirty="0"/>
              <a:t>Work with smaller datasets</a:t>
            </a:r>
          </a:p>
          <a:p>
            <a:pPr lvl="1"/>
            <a:r>
              <a:rPr lang="en-US" dirty="0"/>
              <a:t>Limit complexity of algorithms</a:t>
            </a:r>
          </a:p>
          <a:p>
            <a:pPr lvl="1"/>
            <a:r>
              <a:rPr lang="en-US" dirty="0"/>
              <a:t>You will mostly likely </a:t>
            </a:r>
            <a:r>
              <a:rPr lang="en-US" b="1" dirty="0"/>
              <a:t>need a Google </a:t>
            </a:r>
            <a:r>
              <a:rPr lang="en-US" b="1" dirty="0" err="1"/>
              <a:t>Colab</a:t>
            </a:r>
            <a:r>
              <a:rPr lang="en-US" b="1" dirty="0"/>
              <a:t> Pro (or Pro+) paid subscription </a:t>
            </a:r>
            <a:r>
              <a:rPr lang="en-US" dirty="0"/>
              <a:t>for some assignments</a:t>
            </a:r>
          </a:p>
          <a:p>
            <a:r>
              <a:rPr lang="en-US" dirty="0"/>
              <a:t>We will explore some fun applications!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4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2552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2025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Understanding theory essential to successful use of computer vision</a:t>
            </a:r>
          </a:p>
          <a:p>
            <a:r>
              <a:rPr lang="en-US" dirty="0"/>
              <a:t>Without understanding theory one is just turning knobs on a black box and hoping for the best</a:t>
            </a:r>
          </a:p>
          <a:p>
            <a:r>
              <a:rPr lang="en-US" dirty="0"/>
              <a:t>Selection and proper application of best algorithms requires understanding of theory</a:t>
            </a:r>
          </a:p>
          <a:p>
            <a:r>
              <a:rPr lang="en-US" dirty="0"/>
              <a:t>Goal is for you to gain working understanding of theory for algorithms you apply   </a:t>
            </a:r>
          </a:p>
          <a:p>
            <a:r>
              <a:rPr lang="en-US" dirty="0"/>
              <a:t>We will explore some state-of-the-art algorithms along the way</a:t>
            </a:r>
          </a:p>
          <a:p>
            <a:pPr lvl="1"/>
            <a:r>
              <a:rPr lang="en-US" dirty="0"/>
              <a:t>But this course is </a:t>
            </a:r>
            <a:r>
              <a:rPr lang="en-US" b="1" dirty="0">
                <a:solidFill>
                  <a:srgbClr val="C00000"/>
                </a:solidFill>
              </a:rPr>
              <a:t>not a tour of just the latest algorithms</a:t>
            </a: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2059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highly emperical subject</a:t>
            </a:r>
          </a:p>
          <a:p>
            <a:r>
              <a:rPr lang="en-US" dirty="0"/>
              <a:t>Learning to work with image data is a core skill for CV  </a:t>
            </a:r>
          </a:p>
          <a:p>
            <a:r>
              <a:rPr lang="en-US" dirty="0"/>
              <a:t>Hands on application of CV is at the intersection of theory and coding</a:t>
            </a:r>
          </a:p>
          <a:p>
            <a:r>
              <a:rPr lang="en-US" dirty="0"/>
              <a:t>But there are often deviations from ideal behavior    </a:t>
            </a:r>
          </a:p>
          <a:p>
            <a:pPr lvl="1"/>
            <a:r>
              <a:rPr lang="en-US" dirty="0"/>
              <a:t>Understanding theory is essential to understanding and resolving problems 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many solutions </a:t>
            </a:r>
            <a:r>
              <a:rPr lang="en-US" dirty="0"/>
              <a:t>and see what works best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Try lots of ideas, fail fast, keep what works!!</a:t>
            </a:r>
          </a:p>
          <a:p>
            <a:r>
              <a:rPr lang="en-US" dirty="0"/>
              <a:t>The assignments for this course help you build these skills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3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and understand the Syllabus in Canvas!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specific to this course are in the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repository</a:t>
            </a:r>
            <a:endParaRPr lang="en-US" dirty="0"/>
          </a:p>
          <a:p>
            <a:pPr lvl="1"/>
            <a:r>
              <a:rPr lang="en-US" dirty="0"/>
              <a:t>Slides</a:t>
            </a:r>
          </a:p>
          <a:p>
            <a:pPr lvl="1"/>
            <a:r>
              <a:rPr lang="en-US" dirty="0"/>
              <a:t>Notebooks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Supplementary materials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Assignment due dates, submissions, and grading in Canvas</a:t>
            </a:r>
          </a:p>
          <a:p>
            <a:pPr lvl="1"/>
            <a:r>
              <a:rPr lang="en-US" dirty="0"/>
              <a:t>Class assignments </a:t>
            </a:r>
          </a:p>
          <a:p>
            <a:pPr lvl="1"/>
            <a:r>
              <a:rPr lang="en-US" dirty="0"/>
              <a:t>Graduate independent projects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3872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D0385-944D-69A6-BEC8-C3F06355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8B294-9744-BB0A-AFFE-772B6F4C4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Recommended reading primarily from these texts on Harvard library reserve: </a:t>
            </a:r>
          </a:p>
          <a:p>
            <a:pPr lvl="1"/>
            <a:r>
              <a:rPr lang="en-US" dirty="0">
                <a:hlinkClick r:id="rId2"/>
              </a:rPr>
              <a:t>Foundations of Computer Vision, Torralba, Isola and Freeman, MIT Press, 2024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Deep Learning for Vision Systems,  Mohamed </a:t>
            </a:r>
            <a:r>
              <a:rPr lang="en-US" dirty="0" err="1">
                <a:hlinkClick r:id="rId3"/>
              </a:rPr>
              <a:t>Elgendy</a:t>
            </a:r>
            <a:r>
              <a:rPr lang="en-US" dirty="0">
                <a:hlinkClick r:id="rId3"/>
              </a:rPr>
              <a:t>, Manning, 2020</a:t>
            </a:r>
            <a:endParaRPr lang="en-US" dirty="0"/>
          </a:p>
          <a:p>
            <a:r>
              <a:rPr lang="en-US" dirty="0"/>
              <a:t>Why take the time to do the reading? </a:t>
            </a:r>
          </a:p>
          <a:p>
            <a:pPr lvl="1"/>
            <a:r>
              <a:rPr lang="en-US" dirty="0"/>
              <a:t>CV is a vast and complex subject</a:t>
            </a:r>
          </a:p>
          <a:p>
            <a:pPr lvl="1"/>
            <a:r>
              <a:rPr lang="en-US" dirty="0"/>
              <a:t>We only cover the very basics in limited class time</a:t>
            </a:r>
          </a:p>
          <a:p>
            <a:pPr lvl="1"/>
            <a:r>
              <a:rPr lang="en-US" dirty="0"/>
              <a:t>The new book by Torralba et.al. provides interesting perspectives and in-depth discussions by three leading researchers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2E5714-8493-8862-AB78-2602297F8D07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96256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531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Ed Discussion is the primary means of communication </a:t>
            </a:r>
            <a:r>
              <a:rPr lang="en-US" dirty="0"/>
              <a:t>for this course  </a:t>
            </a:r>
          </a:p>
          <a:p>
            <a:r>
              <a:rPr lang="en-US" dirty="0"/>
              <a:t>Use Ed for help with assignments and projects </a:t>
            </a:r>
          </a:p>
          <a:p>
            <a:pPr lvl="1"/>
            <a:r>
              <a:rPr lang="en-US" dirty="0"/>
              <a:t>It’s okay to post small amounts of code!</a:t>
            </a:r>
          </a:p>
          <a:p>
            <a:pPr lvl="1"/>
            <a:r>
              <a:rPr lang="en-US" b="1" dirty="0"/>
              <a:t>Post complete exception messages </a:t>
            </a:r>
            <a:r>
              <a:rPr lang="en-US" dirty="0"/>
              <a:t>if you are dealing with an error</a:t>
            </a:r>
          </a:p>
          <a:p>
            <a:r>
              <a:rPr lang="en-US" dirty="0"/>
              <a:t>Graded online class discussions take place in Ed    </a:t>
            </a:r>
          </a:p>
          <a:p>
            <a:r>
              <a:rPr lang="en-US" dirty="0"/>
              <a:t>Private communications regarding matters such as grades</a:t>
            </a:r>
          </a:p>
          <a:p>
            <a:pPr lvl="1"/>
            <a:r>
              <a:rPr lang="en-US" dirty="0"/>
              <a:t>Use private Ed messages for fastest </a:t>
            </a:r>
            <a:r>
              <a:rPr lang="en-US" dirty="0" err="1"/>
              <a:t>reponse</a:t>
            </a:r>
            <a:endParaRPr lang="en-US" dirty="0"/>
          </a:p>
          <a:p>
            <a:pPr lvl="1"/>
            <a:r>
              <a:rPr lang="en-US" dirty="0"/>
              <a:t>Or, </a:t>
            </a:r>
            <a:r>
              <a:rPr lang="en-US" dirty="0" err="1"/>
              <a:t>stephen_elston</a:t>
            </a:r>
            <a:r>
              <a:rPr lang="en-US" dirty="0"/>
              <a:t> at g dot </a:t>
            </a:r>
            <a:r>
              <a:rPr lang="en-US" dirty="0" err="1"/>
              <a:t>harvard</a:t>
            </a:r>
            <a:r>
              <a:rPr lang="en-US" dirty="0"/>
              <a:t> dot </a:t>
            </a:r>
            <a:r>
              <a:rPr lang="en-US" dirty="0" err="1"/>
              <a:t>edu</a:t>
            </a:r>
            <a:r>
              <a:rPr lang="en-US" dirty="0"/>
              <a:t>, </a:t>
            </a:r>
            <a:r>
              <a:rPr lang="en-US" dirty="0" err="1"/>
              <a:t>tatyanaboland</a:t>
            </a:r>
            <a:r>
              <a:rPr lang="en-US" dirty="0"/>
              <a:t> at </a:t>
            </a:r>
            <a:r>
              <a:rPr lang="en-US" dirty="0" err="1"/>
              <a:t>gmail</a:t>
            </a:r>
            <a:r>
              <a:rPr lang="en-US" dirty="0"/>
              <a:t> dot com and </a:t>
            </a:r>
            <a:r>
              <a:rPr lang="en-US" i="0" dirty="0">
                <a:effectLst/>
                <a:latin typeface="Arial" panose="020B0604020202020204" pitchFamily="34" charset="0"/>
              </a:rPr>
              <a:t>gus767 at g dot </a:t>
            </a:r>
            <a:r>
              <a:rPr lang="en-US" i="0" dirty="0" err="1">
                <a:effectLst/>
                <a:latin typeface="Arial" panose="020B0604020202020204" pitchFamily="34" charset="0"/>
              </a:rPr>
              <a:t>hardvard</a:t>
            </a:r>
            <a:r>
              <a:rPr lang="en-US" i="0" dirty="0">
                <a:effectLst/>
                <a:latin typeface="Arial" panose="020B0604020202020204" pitchFamily="34" charset="0"/>
              </a:rPr>
              <a:t> dot </a:t>
            </a:r>
            <a:r>
              <a:rPr lang="en-US" i="0" dirty="0" err="1">
                <a:effectLst/>
                <a:latin typeface="Arial" panose="020B0604020202020204" pitchFamily="34" charset="0"/>
              </a:rPr>
              <a:t>edu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b="1" dirty="0">
                <a:solidFill>
                  <a:srgbClr val="C00000"/>
                </a:solidFill>
              </a:rPr>
              <a:t>Do not use Canvas messages, unless you want a delayed response! </a:t>
            </a:r>
            <a:r>
              <a:rPr lang="en-US" b="1" dirty="0"/>
              <a:t> 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Communication </a:t>
            </a:r>
          </a:p>
        </p:txBody>
      </p:sp>
    </p:spTree>
    <p:extLst>
      <p:ext uri="{BB962C8B-B14F-4D97-AF65-F5344CB8AC3E}">
        <p14:creationId xmlns:p14="http://schemas.microsoft.com/office/powerpoint/2010/main" val="1067142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4898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Timely release of assignment solutions is an important part of the learning process </a:t>
            </a:r>
          </a:p>
          <a:p>
            <a:r>
              <a:rPr lang="en-US" dirty="0"/>
              <a:t>This is a fast-moving survey course  </a:t>
            </a:r>
          </a:p>
          <a:p>
            <a:r>
              <a:rPr lang="en-US" b="1" dirty="0"/>
              <a:t>Do not fall behind! </a:t>
            </a:r>
            <a:r>
              <a:rPr lang="en-US" dirty="0"/>
              <a:t>With approximately 12 assignments and a project, there is </a:t>
            </a:r>
            <a:r>
              <a:rPr lang="en-US" b="1" dirty="0">
                <a:solidFill>
                  <a:srgbClr val="C00000"/>
                </a:solidFill>
              </a:rPr>
              <a:t>no time to “catch-up”!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Late assignment policy:   </a:t>
            </a:r>
          </a:p>
          <a:p>
            <a:pPr lvl="1"/>
            <a:r>
              <a:rPr lang="en-US" dirty="0"/>
              <a:t>Up to one day late - no penalty  </a:t>
            </a:r>
          </a:p>
          <a:p>
            <a:pPr lvl="1"/>
            <a:r>
              <a:rPr lang="en-US" dirty="0"/>
              <a:t>Up to 6 days late - less 20% </a:t>
            </a:r>
          </a:p>
          <a:p>
            <a:pPr lvl="1"/>
            <a:r>
              <a:rPr lang="en-US" dirty="0"/>
              <a:t>More than 6 days late - no credit   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Make sure you turn in work on time!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Late Assignment Policy</a:t>
            </a:r>
          </a:p>
        </p:txBody>
      </p:sp>
    </p:spTree>
    <p:extLst>
      <p:ext uri="{BB962C8B-B14F-4D97-AF65-F5344CB8AC3E}">
        <p14:creationId xmlns:p14="http://schemas.microsoft.com/office/powerpoint/2010/main" val="1228520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002"/>
            <a:ext cx="10515600" cy="558120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Install the Anaconda scientific Python </a:t>
            </a:r>
            <a:r>
              <a:rPr lang="en-US" dirty="0"/>
              <a:t>distribution</a:t>
            </a:r>
          </a:p>
          <a:p>
            <a:r>
              <a:rPr lang="en-US" dirty="0">
                <a:hlinkClick r:id="rId3"/>
              </a:rPr>
              <a:t>Install Git</a:t>
            </a:r>
            <a:endParaRPr lang="en-US" dirty="0"/>
          </a:p>
          <a:p>
            <a:r>
              <a:rPr lang="en-US" dirty="0"/>
              <a:t>Clone the </a:t>
            </a:r>
            <a:r>
              <a:rPr lang="en-US" dirty="0">
                <a:hlinkClick r:id="rId4"/>
              </a:rPr>
              <a:t>course GitHub repository</a:t>
            </a:r>
            <a:endParaRPr lang="en-US" dirty="0"/>
          </a:p>
          <a:p>
            <a:pPr lvl="1"/>
            <a:r>
              <a:rPr lang="en-US" dirty="0"/>
              <a:t>Do frequent pulls</a:t>
            </a:r>
          </a:p>
          <a:p>
            <a:r>
              <a:rPr lang="en-US" dirty="0"/>
              <a:t>Copy assignment notebook to a working directory</a:t>
            </a:r>
          </a:p>
          <a:p>
            <a:r>
              <a:rPr lang="en-US" dirty="0"/>
              <a:t>Complete exercises </a:t>
            </a:r>
          </a:p>
          <a:p>
            <a:r>
              <a:rPr lang="en-US" dirty="0"/>
              <a:t>Submit assignments by uploading to Canvas</a:t>
            </a:r>
          </a:p>
          <a:p>
            <a:r>
              <a:rPr lang="en-US" b="1" dirty="0"/>
              <a:t>Plan to use a paid Google </a:t>
            </a:r>
            <a:r>
              <a:rPr lang="en-US" b="1" dirty="0" err="1"/>
              <a:t>Colab</a:t>
            </a:r>
            <a:r>
              <a:rPr lang="en-US" b="1" dirty="0"/>
              <a:t> or equivalent environment for some assignments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Setting up for Assignments</a:t>
            </a:r>
          </a:p>
        </p:txBody>
      </p:sp>
    </p:spTree>
    <p:extLst>
      <p:ext uri="{BB962C8B-B14F-4D97-AF65-F5344CB8AC3E}">
        <p14:creationId xmlns:p14="http://schemas.microsoft.com/office/powerpoint/2010/main" val="6045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Computer vision enables computers to perform tasks with images</a:t>
            </a:r>
            <a:r>
              <a:rPr lang="en-US" dirty="0"/>
              <a:t>    </a:t>
            </a:r>
          </a:p>
          <a:p>
            <a:r>
              <a:rPr lang="en-US" dirty="0"/>
              <a:t>Image enhancement, filtering, and projection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Object identification</a:t>
            </a:r>
          </a:p>
          <a:p>
            <a:r>
              <a:rPr lang="en-US" dirty="0"/>
              <a:t>Scene interpretation and labeling</a:t>
            </a:r>
          </a:p>
          <a:p>
            <a:r>
              <a:rPr lang="en-US" dirty="0"/>
              <a:t>Segmentation </a:t>
            </a:r>
          </a:p>
          <a:p>
            <a:r>
              <a:rPr lang="en-US" dirty="0"/>
              <a:t>3D scene reconstruction </a:t>
            </a:r>
          </a:p>
          <a:p>
            <a:r>
              <a:rPr lang="en-US" dirty="0"/>
              <a:t>Similarity search</a:t>
            </a:r>
          </a:p>
          <a:p>
            <a:r>
              <a:rPr lang="en-US" dirty="0"/>
              <a:t>..….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1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Nature of Images</a:t>
            </a:r>
          </a:p>
        </p:txBody>
      </p:sp>
    </p:spTree>
    <p:extLst>
      <p:ext uri="{BB962C8B-B14F-4D97-AF65-F5344CB8AC3E}">
        <p14:creationId xmlns:p14="http://schemas.microsoft.com/office/powerpoint/2010/main" val="3377564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Working with Digital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How digital images data are represented</a:t>
            </a:r>
          </a:p>
          <a:p>
            <a:r>
              <a:rPr lang="en-US" dirty="0"/>
              <a:t>How digital images data are sampled and the effects of aliasing</a:t>
            </a:r>
          </a:p>
          <a:p>
            <a:r>
              <a:rPr lang="en-US" dirty="0"/>
              <a:t>Steps in basic image filtering and adjustment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can come in many forms</a:t>
            </a:r>
          </a:p>
          <a:p>
            <a:r>
              <a:rPr lang="en-US" dirty="0"/>
              <a:t>Still images 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Volumetric – CAT, MRI, seismic,… </a:t>
            </a:r>
          </a:p>
          <a:p>
            <a:r>
              <a:rPr lang="en-US" dirty="0"/>
              <a:t>Multi-spectral – remote sensing, material handling, agriculture,… </a:t>
            </a:r>
          </a:p>
          <a:p>
            <a:r>
              <a:rPr lang="en-US" dirty="0"/>
              <a:t>Specialized – industrial and scientific imaging</a:t>
            </a:r>
          </a:p>
          <a:p>
            <a:r>
              <a:rPr lang="en-US" dirty="0"/>
              <a:t>RADAR, LIDAR – earth science, autonomous vehicles,…</a:t>
            </a:r>
          </a:p>
          <a:p>
            <a:r>
              <a:rPr lang="en-US" dirty="0"/>
              <a:t>Acoustic - medical, seismic,…  </a:t>
            </a:r>
          </a:p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2230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smaller the aperture of the pinhole the light is focused to a point and the image is sharper,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Adding a lens to the camera allows capturing more light with larger f-stop 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79" y="2505248"/>
            <a:ext cx="5129293" cy="38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4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Digital cameras use a </a:t>
            </a:r>
            <a:r>
              <a:rPr lang="en-US" b="1" dirty="0"/>
              <a:t>photo-sensitive device</a:t>
            </a:r>
            <a:r>
              <a:rPr lang="en-US" dirty="0"/>
              <a:t> placed on the </a:t>
            </a:r>
            <a:r>
              <a:rPr lang="en-US" b="1" dirty="0"/>
              <a:t>image plane</a:t>
            </a:r>
          </a:p>
          <a:p>
            <a:r>
              <a:rPr lang="en-US" dirty="0"/>
              <a:t>The </a:t>
            </a:r>
            <a:r>
              <a:rPr lang="en-US" b="1" dirty="0"/>
              <a:t>Bayer-arrangement</a:t>
            </a:r>
            <a:r>
              <a:rPr lang="en-US" dirty="0"/>
              <a:t> is an example of a photo-sensitive device arrangement that captures the red, green blue, primary colors into </a:t>
            </a:r>
            <a:r>
              <a:rPr lang="en-US" b="1" dirty="0"/>
              <a:t>discrete pixels on the image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29711" y="6421823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42" y="3502347"/>
            <a:ext cx="3957023" cy="300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2F5EB-3192-4443-A370-5BFCA35C2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837" y="3619705"/>
            <a:ext cx="4113560" cy="277139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8EDFABB-BEB5-4A70-8EA5-E505E0B0B18F}"/>
              </a:ext>
            </a:extLst>
          </p:cNvPr>
          <p:cNvSpPr/>
          <p:nvPr/>
        </p:nvSpPr>
        <p:spPr>
          <a:xfrm>
            <a:off x="4576891" y="4182131"/>
            <a:ext cx="3160610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Photo-sensitive device on image plane</a:t>
            </a:r>
          </a:p>
        </p:txBody>
      </p:sp>
    </p:spTree>
    <p:extLst>
      <p:ext uri="{BB962C8B-B14F-4D97-AF65-F5344CB8AC3E}">
        <p14:creationId xmlns:p14="http://schemas.microsoft.com/office/powerpoint/2010/main" val="158813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6EB03-F4F5-DF8F-E1A8-600BF128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4E38-FA76-1604-1302-ECA4E015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32C9-E3FD-7A22-568E-460BE5426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21842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Future of imaging? </a:t>
            </a:r>
          </a:p>
          <a:p>
            <a:r>
              <a:rPr lang="en-US" dirty="0"/>
              <a:t>Nano technology cameras open new possibilities for CV</a:t>
            </a:r>
            <a:endParaRPr lang="en-US" b="1" dirty="0"/>
          </a:p>
          <a:p>
            <a:r>
              <a:rPr lang="en-US" dirty="0"/>
              <a:t>Camera focused using deep NN</a:t>
            </a:r>
          </a:p>
          <a:p>
            <a:r>
              <a:rPr lang="en-US" dirty="0"/>
              <a:t>Potential for micro applications and large imaging surfaces  </a:t>
            </a:r>
          </a:p>
        </p:txBody>
      </p:sp>
      <p:pic>
        <p:nvPicPr>
          <p:cNvPr id="1026" name="Picture 2" descr="Tiny camera shown on a human fingertip">
            <a:extLst>
              <a:ext uri="{FF2B5EF4-FFF2-40B4-BE49-F238E27FC236}">
                <a16:creationId xmlns:a16="http://schemas.microsoft.com/office/drawing/2014/main" id="{358A70BC-188A-EBD2-5C29-B5A34FAB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346" y="2991633"/>
            <a:ext cx="6797039" cy="382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265A0-B8C2-C501-8FB5-A0CE1DB6C2B0}"/>
              </a:ext>
            </a:extLst>
          </p:cNvPr>
          <p:cNvSpPr txBox="1"/>
          <p:nvPr/>
        </p:nvSpPr>
        <p:spPr>
          <a:xfrm>
            <a:off x="8998772" y="4550484"/>
            <a:ext cx="2915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Princeton University News, December 2,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3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Representation of Digital Images</a:t>
            </a:r>
          </a:p>
        </p:txBody>
      </p:sp>
    </p:spTree>
    <p:extLst>
      <p:ext uri="{BB962C8B-B14F-4D97-AF65-F5344CB8AC3E}">
        <p14:creationId xmlns:p14="http://schemas.microsoft.com/office/powerpoint/2010/main" val="209190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11525250" cy="71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grey scale image is represented as a two-dimensional tensor of pixel values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259162"/>
            <a:ext cx="11525250" cy="71323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BECA155-1317-4B29-B45F-486B17D4DA11}"/>
              </a:ext>
            </a:extLst>
          </p:cNvPr>
          <p:cNvSpPr txBox="1">
            <a:spLocks/>
          </p:cNvSpPr>
          <p:nvPr/>
        </p:nvSpPr>
        <p:spPr>
          <a:xfrm>
            <a:off x="618565" y="5377706"/>
            <a:ext cx="11285280" cy="128971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Unsigned integer pixel values have range {0,255}; black to white</a:t>
            </a:r>
          </a:p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Floating point pixel values I the range {0,1}; black to white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C9865-2136-492B-8A13-510B6F8DF0F2}"/>
              </a:ext>
            </a:extLst>
          </p:cNvPr>
          <p:cNvSpPr/>
          <p:nvPr/>
        </p:nvSpPr>
        <p:spPr>
          <a:xfrm>
            <a:off x="3362014" y="2123274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768CD-3F89-42CD-A39D-7448FDE92394}"/>
              </a:ext>
            </a:extLst>
          </p:cNvPr>
          <p:cNvSpPr/>
          <p:nvPr/>
        </p:nvSpPr>
        <p:spPr>
          <a:xfrm>
            <a:off x="6078694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668EC-7C73-4479-957A-3874AC6E0B09}"/>
              </a:ext>
            </a:extLst>
          </p:cNvPr>
          <p:cNvSpPr/>
          <p:nvPr/>
        </p:nvSpPr>
        <p:spPr>
          <a:xfrm>
            <a:off x="6078694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47367-B1B3-4E6B-81FF-65A4339B5C73}"/>
              </a:ext>
            </a:extLst>
          </p:cNvPr>
          <p:cNvSpPr/>
          <p:nvPr/>
        </p:nvSpPr>
        <p:spPr>
          <a:xfrm>
            <a:off x="6078694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040B1-D923-40E8-965A-F7BAB0E47921}"/>
              </a:ext>
            </a:extLst>
          </p:cNvPr>
          <p:cNvSpPr/>
          <p:nvPr/>
        </p:nvSpPr>
        <p:spPr>
          <a:xfrm>
            <a:off x="6078692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457C2-0DAF-4E1B-9192-F9F1437D343C}"/>
              </a:ext>
            </a:extLst>
          </p:cNvPr>
          <p:cNvSpPr/>
          <p:nvPr/>
        </p:nvSpPr>
        <p:spPr>
          <a:xfrm>
            <a:off x="6078691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C0575-6C75-48C8-8B9F-63B85E413A06}"/>
              </a:ext>
            </a:extLst>
          </p:cNvPr>
          <p:cNvSpPr/>
          <p:nvPr/>
        </p:nvSpPr>
        <p:spPr>
          <a:xfrm>
            <a:off x="6078689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A7E78-3DB4-48E2-B87D-0B3FDB4F76A5}"/>
              </a:ext>
            </a:extLst>
          </p:cNvPr>
          <p:cNvSpPr txBox="1"/>
          <p:nvPr/>
        </p:nvSpPr>
        <p:spPr>
          <a:xfrm>
            <a:off x="6297586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9E1F3C-EEE4-4B79-9862-30DF9C7CBBFC}"/>
              </a:ext>
            </a:extLst>
          </p:cNvPr>
          <p:cNvSpPr/>
          <p:nvPr/>
        </p:nvSpPr>
        <p:spPr>
          <a:xfrm>
            <a:off x="3362019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D2BA8-F74E-41FC-AEB8-C3B909BDEBA9}"/>
              </a:ext>
            </a:extLst>
          </p:cNvPr>
          <p:cNvSpPr/>
          <p:nvPr/>
        </p:nvSpPr>
        <p:spPr>
          <a:xfrm>
            <a:off x="3362019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77476F-FFE7-4845-90CC-5697033AC495}"/>
              </a:ext>
            </a:extLst>
          </p:cNvPr>
          <p:cNvSpPr/>
          <p:nvPr/>
        </p:nvSpPr>
        <p:spPr>
          <a:xfrm>
            <a:off x="3362019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76575-D417-4042-A8AB-B21EE756A47B}"/>
              </a:ext>
            </a:extLst>
          </p:cNvPr>
          <p:cNvSpPr/>
          <p:nvPr/>
        </p:nvSpPr>
        <p:spPr>
          <a:xfrm>
            <a:off x="3362017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65E99B-CE16-4729-AE30-247628CEC70F}"/>
              </a:ext>
            </a:extLst>
          </p:cNvPr>
          <p:cNvSpPr/>
          <p:nvPr/>
        </p:nvSpPr>
        <p:spPr>
          <a:xfrm>
            <a:off x="3362016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A505D4-3699-4785-92E7-D47F8B5D754A}"/>
              </a:ext>
            </a:extLst>
          </p:cNvPr>
          <p:cNvSpPr/>
          <p:nvPr/>
        </p:nvSpPr>
        <p:spPr>
          <a:xfrm>
            <a:off x="3362014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694F7C-A2D1-47F3-8A83-759599CAD49E}"/>
              </a:ext>
            </a:extLst>
          </p:cNvPr>
          <p:cNvSpPr txBox="1"/>
          <p:nvPr/>
        </p:nvSpPr>
        <p:spPr>
          <a:xfrm>
            <a:off x="3580911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C42E51-EE1C-4A3E-BCD1-A28F6CCF1882}"/>
              </a:ext>
            </a:extLst>
          </p:cNvPr>
          <p:cNvSpPr/>
          <p:nvPr/>
        </p:nvSpPr>
        <p:spPr>
          <a:xfrm>
            <a:off x="4383486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64F26-148F-4E10-ACB8-0E90C62B6AEF}"/>
              </a:ext>
            </a:extLst>
          </p:cNvPr>
          <p:cNvSpPr/>
          <p:nvPr/>
        </p:nvSpPr>
        <p:spPr>
          <a:xfrm>
            <a:off x="4383486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00A0DA-C397-4EDE-9D94-3BC8B76276F6}"/>
              </a:ext>
            </a:extLst>
          </p:cNvPr>
          <p:cNvSpPr/>
          <p:nvPr/>
        </p:nvSpPr>
        <p:spPr>
          <a:xfrm>
            <a:off x="4383486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569496-EB56-4F47-AA57-2EDC096173FF}"/>
              </a:ext>
            </a:extLst>
          </p:cNvPr>
          <p:cNvSpPr/>
          <p:nvPr/>
        </p:nvSpPr>
        <p:spPr>
          <a:xfrm>
            <a:off x="4383484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0689C2-48E7-44F0-8AA1-4F6917CF7F50}"/>
              </a:ext>
            </a:extLst>
          </p:cNvPr>
          <p:cNvSpPr/>
          <p:nvPr/>
        </p:nvSpPr>
        <p:spPr>
          <a:xfrm>
            <a:off x="4383483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65EE54-B9CA-4046-B67A-36980A876CC6}"/>
              </a:ext>
            </a:extLst>
          </p:cNvPr>
          <p:cNvSpPr/>
          <p:nvPr/>
        </p:nvSpPr>
        <p:spPr>
          <a:xfrm>
            <a:off x="4383481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448BAA-A0D2-4563-BDE8-63F58A889EC2}"/>
              </a:ext>
            </a:extLst>
          </p:cNvPr>
          <p:cNvSpPr txBox="1"/>
          <p:nvPr/>
        </p:nvSpPr>
        <p:spPr>
          <a:xfrm>
            <a:off x="4602378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33639-36F7-404B-94A5-8FE03FA6D29A}"/>
              </a:ext>
            </a:extLst>
          </p:cNvPr>
          <p:cNvSpPr txBox="1"/>
          <p:nvPr/>
        </p:nvSpPr>
        <p:spPr>
          <a:xfrm>
            <a:off x="5404953" y="204632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359EBA-9A92-40EE-883E-B2787381350B}"/>
              </a:ext>
            </a:extLst>
          </p:cNvPr>
          <p:cNvSpPr txBox="1"/>
          <p:nvPr/>
        </p:nvSpPr>
        <p:spPr>
          <a:xfrm>
            <a:off x="5366115" y="243073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12B774-C55B-4A7C-AB5C-EA746BE0E1AA}"/>
              </a:ext>
            </a:extLst>
          </p:cNvPr>
          <p:cNvSpPr txBox="1"/>
          <p:nvPr/>
        </p:nvSpPr>
        <p:spPr>
          <a:xfrm>
            <a:off x="5366115" y="279682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81E8D-1ADA-4BC6-8D0C-97340527C7D1}"/>
              </a:ext>
            </a:extLst>
          </p:cNvPr>
          <p:cNvSpPr txBox="1"/>
          <p:nvPr/>
        </p:nvSpPr>
        <p:spPr>
          <a:xfrm>
            <a:off x="5313669" y="316920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2EF8D5-8F3E-4F08-A7DA-A6F27095A27C}"/>
              </a:ext>
            </a:extLst>
          </p:cNvPr>
          <p:cNvSpPr txBox="1"/>
          <p:nvPr/>
        </p:nvSpPr>
        <p:spPr>
          <a:xfrm>
            <a:off x="5340565" y="435335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967AB9-11E1-4402-BC7D-49141AE2311F}"/>
              </a:ext>
            </a:extLst>
          </p:cNvPr>
          <p:cNvSpPr txBox="1"/>
          <p:nvPr/>
        </p:nvSpPr>
        <p:spPr>
          <a:xfrm>
            <a:off x="5313669" y="471944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6559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dynamic and fast-moving area of AI</a:t>
            </a:r>
          </a:p>
          <a:p>
            <a:r>
              <a:rPr lang="en-US" dirty="0"/>
              <a:t>Major technical advances mean tasks that were impossible or impractical 10 years ago are performed routinely   </a:t>
            </a:r>
          </a:p>
          <a:p>
            <a:pPr lvl="1"/>
            <a:r>
              <a:rPr lang="en-US" dirty="0"/>
              <a:t>Impact of deep learning</a:t>
            </a:r>
          </a:p>
          <a:p>
            <a:pPr lvl="1"/>
            <a:r>
              <a:rPr lang="en-US" dirty="0"/>
              <a:t>Methods and algorithms advancing rapidly</a:t>
            </a:r>
          </a:p>
          <a:p>
            <a:pPr lvl="1"/>
            <a:r>
              <a:rPr lang="en-US" dirty="0"/>
              <a:t>Landmark paper, </a:t>
            </a:r>
            <a:r>
              <a:rPr lang="en-US" dirty="0" err="1">
                <a:hlinkClick r:id="rId2"/>
              </a:rPr>
              <a:t>Krizhevsky</a:t>
            </a:r>
            <a:r>
              <a:rPr lang="en-US" dirty="0">
                <a:hlinkClick r:id="rId2"/>
              </a:rPr>
              <a:t> et.al., 2012</a:t>
            </a:r>
            <a:r>
              <a:rPr lang="en-US" dirty="0"/>
              <a:t>, sparked the era of deep learning in CV</a:t>
            </a:r>
          </a:p>
          <a:p>
            <a:r>
              <a:rPr lang="en-US" dirty="0"/>
              <a:t>With rapidly growing capability the number of applications is exploding</a:t>
            </a:r>
          </a:p>
          <a:p>
            <a:pPr lvl="1"/>
            <a:r>
              <a:rPr lang="en-US" dirty="0"/>
              <a:t>New ideas appear constantly</a:t>
            </a:r>
          </a:p>
          <a:p>
            <a:r>
              <a:rPr lang="en-US" dirty="0"/>
              <a:t>Economics of CV has improved rapidly      </a:t>
            </a:r>
          </a:p>
          <a:p>
            <a:pPr lvl="1"/>
            <a:r>
              <a:rPr lang="en-US" dirty="0"/>
              <a:t>Low power system on a chip</a:t>
            </a:r>
          </a:p>
          <a:p>
            <a:pPr lvl="1"/>
            <a:r>
              <a:rPr lang="en-US" dirty="0"/>
              <a:t>IOT deployments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images are represented as 3-dimensional tensors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of frame are the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channels, or spectral bands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Ordinary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images have 3 channels – most usually red, green and blue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created by mixing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with correct intensity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Scientific images can have many spectral channels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multi-spectral remote sensing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astrophysical images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can be depth (volume); e.g. medical and seismic images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85814"/>
            <a:ext cx="11525250" cy="7628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Multi-Spectral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42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4952" y="863514"/>
            <a:ext cx="11525250" cy="8453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three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RGB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97" y="213521"/>
            <a:ext cx="11586005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20FA877-8CFD-4D29-A436-CCA8136EB4CC}"/>
              </a:ext>
            </a:extLst>
          </p:cNvPr>
          <p:cNvSpPr/>
          <p:nvPr/>
        </p:nvSpPr>
        <p:spPr>
          <a:xfrm>
            <a:off x="5392362" y="2935942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373EC2-1E32-4352-8805-6874721F8337}"/>
              </a:ext>
            </a:extLst>
          </p:cNvPr>
          <p:cNvSpPr/>
          <p:nvPr/>
        </p:nvSpPr>
        <p:spPr>
          <a:xfrm>
            <a:off x="8533202" y="2935942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,M-1,2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B8E6CB-6718-472A-816E-D393FF2D43C2}"/>
              </a:ext>
            </a:extLst>
          </p:cNvPr>
          <p:cNvSpPr/>
          <p:nvPr/>
        </p:nvSpPr>
        <p:spPr>
          <a:xfrm>
            <a:off x="8533201" y="3298788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C395A0A-395B-47CC-8C02-6815AE803D40}"/>
              </a:ext>
            </a:extLst>
          </p:cNvPr>
          <p:cNvSpPr/>
          <p:nvPr/>
        </p:nvSpPr>
        <p:spPr>
          <a:xfrm>
            <a:off x="8533202" y="3647964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E16C760-E986-4E80-BEC0-E9323A23C731}"/>
              </a:ext>
            </a:extLst>
          </p:cNvPr>
          <p:cNvSpPr/>
          <p:nvPr/>
        </p:nvSpPr>
        <p:spPr>
          <a:xfrm>
            <a:off x="8533200" y="4010810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B672BC-E8C4-4F8C-98E9-6B364305E61F}"/>
              </a:ext>
            </a:extLst>
          </p:cNvPr>
          <p:cNvSpPr/>
          <p:nvPr/>
        </p:nvSpPr>
        <p:spPr>
          <a:xfrm>
            <a:off x="8533199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AF2EC1-3D9A-41C1-8BFA-0FE67B267145}"/>
              </a:ext>
            </a:extLst>
          </p:cNvPr>
          <p:cNvSpPr/>
          <p:nvPr/>
        </p:nvSpPr>
        <p:spPr>
          <a:xfrm>
            <a:off x="8533197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8A3F85-1694-49BB-A51C-E7E85A003EA4}"/>
              </a:ext>
            </a:extLst>
          </p:cNvPr>
          <p:cNvSpPr txBox="1"/>
          <p:nvPr/>
        </p:nvSpPr>
        <p:spPr>
          <a:xfrm>
            <a:off x="8752094" y="4303276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651E442-365A-4F55-AC0B-7E558162D17C}"/>
              </a:ext>
            </a:extLst>
          </p:cNvPr>
          <p:cNvSpPr txBox="1"/>
          <p:nvPr/>
        </p:nvSpPr>
        <p:spPr>
          <a:xfrm>
            <a:off x="7768177" y="553211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53E0D8F-A4A9-498C-BA48-D295EE8A8A82}"/>
              </a:ext>
            </a:extLst>
          </p:cNvPr>
          <p:cNvSpPr/>
          <p:nvPr/>
        </p:nvSpPr>
        <p:spPr>
          <a:xfrm>
            <a:off x="5392364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F88378A-3788-448A-9734-3B0F41981163}"/>
              </a:ext>
            </a:extLst>
          </p:cNvPr>
          <p:cNvSpPr/>
          <p:nvPr/>
        </p:nvSpPr>
        <p:spPr>
          <a:xfrm>
            <a:off x="5392362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4F91CE4-E30D-4A50-997C-F08977F815A5}"/>
              </a:ext>
            </a:extLst>
          </p:cNvPr>
          <p:cNvSpPr/>
          <p:nvPr/>
        </p:nvSpPr>
        <p:spPr>
          <a:xfrm>
            <a:off x="6628920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A5A6B1B-CD4F-4B5B-90E3-ACFF713AC73F}"/>
              </a:ext>
            </a:extLst>
          </p:cNvPr>
          <p:cNvSpPr/>
          <p:nvPr/>
        </p:nvSpPr>
        <p:spPr>
          <a:xfrm>
            <a:off x="6628918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1CB118-2DF1-46D1-BB9F-8C52AE7CE087}"/>
              </a:ext>
            </a:extLst>
          </p:cNvPr>
          <p:cNvSpPr/>
          <p:nvPr/>
        </p:nvSpPr>
        <p:spPr>
          <a:xfrm>
            <a:off x="4081070" y="2573096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798A47A-97C1-4A18-9400-88D783FCF67B}"/>
              </a:ext>
            </a:extLst>
          </p:cNvPr>
          <p:cNvSpPr/>
          <p:nvPr/>
        </p:nvSpPr>
        <p:spPr>
          <a:xfrm>
            <a:off x="7221910" y="2573096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7793764-9204-4217-9BE6-5124C280DDD4}"/>
              </a:ext>
            </a:extLst>
          </p:cNvPr>
          <p:cNvSpPr/>
          <p:nvPr/>
        </p:nvSpPr>
        <p:spPr>
          <a:xfrm>
            <a:off x="7221909" y="2935942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CF5DBC8-D8AC-465E-A9D8-02125F866709}"/>
              </a:ext>
            </a:extLst>
          </p:cNvPr>
          <p:cNvSpPr/>
          <p:nvPr/>
        </p:nvSpPr>
        <p:spPr>
          <a:xfrm>
            <a:off x="7221910" y="3285118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4CD99A6-C225-4908-B121-6985FE30C017}"/>
              </a:ext>
            </a:extLst>
          </p:cNvPr>
          <p:cNvSpPr/>
          <p:nvPr/>
        </p:nvSpPr>
        <p:spPr>
          <a:xfrm>
            <a:off x="7221908" y="3647964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9D30D78-1C1A-477B-962D-440EE52D60B1}"/>
              </a:ext>
            </a:extLst>
          </p:cNvPr>
          <p:cNvSpPr/>
          <p:nvPr/>
        </p:nvSpPr>
        <p:spPr>
          <a:xfrm>
            <a:off x="7221907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6E46C26-CA70-434C-A793-8176F657740A}"/>
              </a:ext>
            </a:extLst>
          </p:cNvPr>
          <p:cNvSpPr/>
          <p:nvPr/>
        </p:nvSpPr>
        <p:spPr>
          <a:xfrm>
            <a:off x="7221905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9C3B268-46A9-4A29-8205-3EBFEB59045B}"/>
              </a:ext>
            </a:extLst>
          </p:cNvPr>
          <p:cNvSpPr txBox="1"/>
          <p:nvPr/>
        </p:nvSpPr>
        <p:spPr>
          <a:xfrm>
            <a:off x="7440802" y="394043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DA10FD9-B571-477A-A811-038E1B4DB0BC}"/>
              </a:ext>
            </a:extLst>
          </p:cNvPr>
          <p:cNvSpPr txBox="1"/>
          <p:nvPr/>
        </p:nvSpPr>
        <p:spPr>
          <a:xfrm>
            <a:off x="6574299" y="249938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2426577-B9B7-4BEA-A792-88D42E0F6006}"/>
              </a:ext>
            </a:extLst>
          </p:cNvPr>
          <p:cNvSpPr txBox="1"/>
          <p:nvPr/>
        </p:nvSpPr>
        <p:spPr>
          <a:xfrm>
            <a:off x="6535461" y="288379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96EE260-3A62-43D7-A9BB-854EB10C7545}"/>
              </a:ext>
            </a:extLst>
          </p:cNvPr>
          <p:cNvSpPr txBox="1"/>
          <p:nvPr/>
        </p:nvSpPr>
        <p:spPr>
          <a:xfrm>
            <a:off x="6535461" y="324988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841BF7-16E3-427F-B181-F9DD688E308F}"/>
              </a:ext>
            </a:extLst>
          </p:cNvPr>
          <p:cNvSpPr txBox="1"/>
          <p:nvPr/>
        </p:nvSpPr>
        <p:spPr>
          <a:xfrm>
            <a:off x="6483015" y="362226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89F98B3-2FB8-4DDE-83DC-3802183701F0}"/>
              </a:ext>
            </a:extLst>
          </p:cNvPr>
          <p:cNvSpPr txBox="1"/>
          <p:nvPr/>
        </p:nvSpPr>
        <p:spPr>
          <a:xfrm>
            <a:off x="6509911" y="480642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898731B-677B-4415-94AE-C00D2ADBB6C1}"/>
              </a:ext>
            </a:extLst>
          </p:cNvPr>
          <p:cNvSpPr txBox="1"/>
          <p:nvPr/>
        </p:nvSpPr>
        <p:spPr>
          <a:xfrm>
            <a:off x="6456885" y="516926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2DFE75C-A035-4A3D-B396-C7B7AF0B2EFF}"/>
              </a:ext>
            </a:extLst>
          </p:cNvPr>
          <p:cNvSpPr/>
          <p:nvPr/>
        </p:nvSpPr>
        <p:spPr>
          <a:xfrm>
            <a:off x="4107205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83642A6-0C4F-4D0F-A746-8C6C6E9D5FC8}"/>
              </a:ext>
            </a:extLst>
          </p:cNvPr>
          <p:cNvSpPr/>
          <p:nvPr/>
        </p:nvSpPr>
        <p:spPr>
          <a:xfrm>
            <a:off x="4107204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3E6A155-6345-41F7-8E92-25934C5064A9}"/>
              </a:ext>
            </a:extLst>
          </p:cNvPr>
          <p:cNvSpPr/>
          <p:nvPr/>
        </p:nvSpPr>
        <p:spPr>
          <a:xfrm>
            <a:off x="4107205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5B950EA-5D2E-4C65-BCDF-157B34483B05}"/>
              </a:ext>
            </a:extLst>
          </p:cNvPr>
          <p:cNvSpPr/>
          <p:nvPr/>
        </p:nvSpPr>
        <p:spPr>
          <a:xfrm>
            <a:off x="4107203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67E59B-1E4B-4557-8DA8-D42AD308298C}"/>
              </a:ext>
            </a:extLst>
          </p:cNvPr>
          <p:cNvSpPr/>
          <p:nvPr/>
        </p:nvSpPr>
        <p:spPr>
          <a:xfrm>
            <a:off x="4081072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FB840F5-2BDA-4722-8023-8182BC9FCF43}"/>
              </a:ext>
            </a:extLst>
          </p:cNvPr>
          <p:cNvSpPr/>
          <p:nvPr/>
        </p:nvSpPr>
        <p:spPr>
          <a:xfrm>
            <a:off x="4081070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CB2051-47A4-4A0C-A879-533629D2DD83}"/>
              </a:ext>
            </a:extLst>
          </p:cNvPr>
          <p:cNvSpPr txBox="1"/>
          <p:nvPr/>
        </p:nvSpPr>
        <p:spPr>
          <a:xfrm>
            <a:off x="4326097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773139C-337B-44A0-A490-F8987592A654}"/>
              </a:ext>
            </a:extLst>
          </p:cNvPr>
          <p:cNvSpPr/>
          <p:nvPr/>
        </p:nvSpPr>
        <p:spPr>
          <a:xfrm>
            <a:off x="5343761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66A6EC-A100-4ACA-88FA-0509913AB8FA}"/>
              </a:ext>
            </a:extLst>
          </p:cNvPr>
          <p:cNvSpPr/>
          <p:nvPr/>
        </p:nvSpPr>
        <p:spPr>
          <a:xfrm>
            <a:off x="5343760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4ED4AE-12A5-4F32-9F8F-1D21DF83C71A}"/>
              </a:ext>
            </a:extLst>
          </p:cNvPr>
          <p:cNvSpPr/>
          <p:nvPr/>
        </p:nvSpPr>
        <p:spPr>
          <a:xfrm>
            <a:off x="5343761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27B37D-BF4D-409D-9FC9-0BCB5ED0059E}"/>
              </a:ext>
            </a:extLst>
          </p:cNvPr>
          <p:cNvSpPr/>
          <p:nvPr/>
        </p:nvSpPr>
        <p:spPr>
          <a:xfrm>
            <a:off x="5343759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00AE4B9-A19B-4051-8DE0-3CD4C548C5E5}"/>
              </a:ext>
            </a:extLst>
          </p:cNvPr>
          <p:cNvSpPr/>
          <p:nvPr/>
        </p:nvSpPr>
        <p:spPr>
          <a:xfrm>
            <a:off x="5317628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74EDAE5-3500-4BE7-8946-F0C902FA4CB4}"/>
              </a:ext>
            </a:extLst>
          </p:cNvPr>
          <p:cNvSpPr/>
          <p:nvPr/>
        </p:nvSpPr>
        <p:spPr>
          <a:xfrm>
            <a:off x="5317626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D86577D-E56A-47AB-B99A-D07B1F3F15EA}"/>
              </a:ext>
            </a:extLst>
          </p:cNvPr>
          <p:cNvSpPr txBox="1"/>
          <p:nvPr/>
        </p:nvSpPr>
        <p:spPr>
          <a:xfrm>
            <a:off x="5562653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C01E289-FB8E-459B-88FC-4B7A0CB290DB}"/>
              </a:ext>
            </a:extLst>
          </p:cNvPr>
          <p:cNvSpPr/>
          <p:nvPr/>
        </p:nvSpPr>
        <p:spPr>
          <a:xfrm>
            <a:off x="2795908" y="2121467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EE0A431-176E-45F5-B597-5500C8430A56}"/>
              </a:ext>
            </a:extLst>
          </p:cNvPr>
          <p:cNvSpPr/>
          <p:nvPr/>
        </p:nvSpPr>
        <p:spPr>
          <a:xfrm>
            <a:off x="5936748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E1EF60A-066F-4829-A455-1EE390D9BDD5}"/>
              </a:ext>
            </a:extLst>
          </p:cNvPr>
          <p:cNvSpPr/>
          <p:nvPr/>
        </p:nvSpPr>
        <p:spPr>
          <a:xfrm>
            <a:off x="5936747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,M-1,0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18C3E8-D046-4DC4-97E8-09EE6DCCAD37}"/>
              </a:ext>
            </a:extLst>
          </p:cNvPr>
          <p:cNvSpPr/>
          <p:nvPr/>
        </p:nvSpPr>
        <p:spPr>
          <a:xfrm>
            <a:off x="5936748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72FFB51-1074-4ED8-BD1A-1655D05B84CB}"/>
              </a:ext>
            </a:extLst>
          </p:cNvPr>
          <p:cNvSpPr/>
          <p:nvPr/>
        </p:nvSpPr>
        <p:spPr>
          <a:xfrm>
            <a:off x="5936746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,M-1,0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7C8B6B4-FECA-4F50-A3D4-A1A0EAF3F4D3}"/>
              </a:ext>
            </a:extLst>
          </p:cNvPr>
          <p:cNvSpPr/>
          <p:nvPr/>
        </p:nvSpPr>
        <p:spPr>
          <a:xfrm>
            <a:off x="5936745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,M-1,0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6E2121A-9D02-4311-A065-AB8B247E56D5}"/>
              </a:ext>
            </a:extLst>
          </p:cNvPr>
          <p:cNvSpPr/>
          <p:nvPr/>
        </p:nvSpPr>
        <p:spPr>
          <a:xfrm>
            <a:off x="5936743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5EADD1E-2EFC-429B-B093-C852936CC0D5}"/>
              </a:ext>
            </a:extLst>
          </p:cNvPr>
          <p:cNvSpPr txBox="1"/>
          <p:nvPr/>
        </p:nvSpPr>
        <p:spPr>
          <a:xfrm>
            <a:off x="6155640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6B6F23-E066-4B41-8655-D4BDE5CBC990}"/>
              </a:ext>
            </a:extLst>
          </p:cNvPr>
          <p:cNvSpPr txBox="1"/>
          <p:nvPr/>
        </p:nvSpPr>
        <p:spPr>
          <a:xfrm>
            <a:off x="5263007" y="204451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222CD7-EFB5-400E-AC8B-9E0C419F4874}"/>
              </a:ext>
            </a:extLst>
          </p:cNvPr>
          <p:cNvSpPr txBox="1"/>
          <p:nvPr/>
        </p:nvSpPr>
        <p:spPr>
          <a:xfrm>
            <a:off x="5224169" y="242892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10DA5B7-865A-4512-B65B-E894C375B630}"/>
              </a:ext>
            </a:extLst>
          </p:cNvPr>
          <p:cNvSpPr txBox="1"/>
          <p:nvPr/>
        </p:nvSpPr>
        <p:spPr>
          <a:xfrm>
            <a:off x="5224169" y="279501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2EBE05B-E066-4FCB-BA4D-177F86AE66EF}"/>
              </a:ext>
            </a:extLst>
          </p:cNvPr>
          <p:cNvSpPr txBox="1"/>
          <p:nvPr/>
        </p:nvSpPr>
        <p:spPr>
          <a:xfrm>
            <a:off x="5171723" y="316739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8BBA1CB-3099-4E48-87DB-DD3424A3954D}"/>
              </a:ext>
            </a:extLst>
          </p:cNvPr>
          <p:cNvSpPr txBox="1"/>
          <p:nvPr/>
        </p:nvSpPr>
        <p:spPr>
          <a:xfrm>
            <a:off x="5198619" y="435155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94C614F-B15A-4AE1-AE3C-10623971AE44}"/>
              </a:ext>
            </a:extLst>
          </p:cNvPr>
          <p:cNvSpPr txBox="1"/>
          <p:nvPr/>
        </p:nvSpPr>
        <p:spPr>
          <a:xfrm>
            <a:off x="5171723" y="471764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1B617D0-BA40-4984-BC08-006A83E3EBB7}"/>
              </a:ext>
            </a:extLst>
          </p:cNvPr>
          <p:cNvSpPr/>
          <p:nvPr/>
        </p:nvSpPr>
        <p:spPr>
          <a:xfrm>
            <a:off x="2795913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B7A338-7904-41DC-8D72-8E5C8C276AEE}"/>
              </a:ext>
            </a:extLst>
          </p:cNvPr>
          <p:cNvSpPr/>
          <p:nvPr/>
        </p:nvSpPr>
        <p:spPr>
          <a:xfrm>
            <a:off x="2795912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BECF8F1-9E70-4A69-9AB3-114B5991D6AB}"/>
              </a:ext>
            </a:extLst>
          </p:cNvPr>
          <p:cNvSpPr/>
          <p:nvPr/>
        </p:nvSpPr>
        <p:spPr>
          <a:xfrm>
            <a:off x="2795913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0A527A3-781F-4B30-84FC-1F91D0E6F855}"/>
              </a:ext>
            </a:extLst>
          </p:cNvPr>
          <p:cNvSpPr/>
          <p:nvPr/>
        </p:nvSpPr>
        <p:spPr>
          <a:xfrm>
            <a:off x="2795911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7458C88-66B5-4646-A814-7F16059DD644}"/>
              </a:ext>
            </a:extLst>
          </p:cNvPr>
          <p:cNvSpPr/>
          <p:nvPr/>
        </p:nvSpPr>
        <p:spPr>
          <a:xfrm>
            <a:off x="2795910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73054C0-921D-4F30-9D99-878AF3213FE8}"/>
              </a:ext>
            </a:extLst>
          </p:cNvPr>
          <p:cNvSpPr/>
          <p:nvPr/>
        </p:nvSpPr>
        <p:spPr>
          <a:xfrm>
            <a:off x="2795908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A83C38E-7CBC-4CE6-8F9B-C98AA57FE49D}"/>
              </a:ext>
            </a:extLst>
          </p:cNvPr>
          <p:cNvSpPr txBox="1"/>
          <p:nvPr/>
        </p:nvSpPr>
        <p:spPr>
          <a:xfrm>
            <a:off x="3014805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7185130-DCA6-4564-8A2C-15E3263BDF30}"/>
              </a:ext>
            </a:extLst>
          </p:cNvPr>
          <p:cNvSpPr/>
          <p:nvPr/>
        </p:nvSpPr>
        <p:spPr>
          <a:xfrm>
            <a:off x="4032469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CF7CE59-107E-475B-93FE-4043207629BF}"/>
              </a:ext>
            </a:extLst>
          </p:cNvPr>
          <p:cNvSpPr/>
          <p:nvPr/>
        </p:nvSpPr>
        <p:spPr>
          <a:xfrm>
            <a:off x="4032468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981F35A-BE02-452E-AE2C-864DF14D86EA}"/>
              </a:ext>
            </a:extLst>
          </p:cNvPr>
          <p:cNvSpPr/>
          <p:nvPr/>
        </p:nvSpPr>
        <p:spPr>
          <a:xfrm>
            <a:off x="4032469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AE2D7BA-EE22-4122-8E2C-85FC4A66CB23}"/>
              </a:ext>
            </a:extLst>
          </p:cNvPr>
          <p:cNvSpPr/>
          <p:nvPr/>
        </p:nvSpPr>
        <p:spPr>
          <a:xfrm>
            <a:off x="4032467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34B030E-B92B-4C25-9797-5A60C889C96B}"/>
              </a:ext>
            </a:extLst>
          </p:cNvPr>
          <p:cNvSpPr/>
          <p:nvPr/>
        </p:nvSpPr>
        <p:spPr>
          <a:xfrm>
            <a:off x="4032466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425123A-1A2C-4743-9B1E-B7CF8A727597}"/>
              </a:ext>
            </a:extLst>
          </p:cNvPr>
          <p:cNvSpPr/>
          <p:nvPr/>
        </p:nvSpPr>
        <p:spPr>
          <a:xfrm>
            <a:off x="4032464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07EF482-5763-41FC-922E-A3A95F1D4022}"/>
              </a:ext>
            </a:extLst>
          </p:cNvPr>
          <p:cNvSpPr txBox="1"/>
          <p:nvPr/>
        </p:nvSpPr>
        <p:spPr>
          <a:xfrm>
            <a:off x="4251361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8284C7-C1C1-4E6A-85E1-BFF4A12FC880}"/>
              </a:ext>
            </a:extLst>
          </p:cNvPr>
          <p:cNvSpPr txBox="1"/>
          <p:nvPr/>
        </p:nvSpPr>
        <p:spPr>
          <a:xfrm>
            <a:off x="7330270" y="2128595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Green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1BD58A3-9423-473D-9B9E-00563A69EDDB}"/>
              </a:ext>
            </a:extLst>
          </p:cNvPr>
          <p:cNvSpPr txBox="1"/>
          <p:nvPr/>
        </p:nvSpPr>
        <p:spPr>
          <a:xfrm>
            <a:off x="6076305" y="172603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Red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17423BB-4987-4BC1-902E-177FD8EEF47B}"/>
              </a:ext>
            </a:extLst>
          </p:cNvPr>
          <p:cNvSpPr txBox="1"/>
          <p:nvPr/>
        </p:nvSpPr>
        <p:spPr>
          <a:xfrm>
            <a:off x="8622046" y="250132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Blue</a:t>
            </a:r>
          </a:p>
        </p:txBody>
      </p:sp>
      <p:sp>
        <p:nvSpPr>
          <p:cNvPr id="178" name="Content Placeholder 6">
            <a:extLst>
              <a:ext uri="{FF2B5EF4-FFF2-40B4-BE49-F238E27FC236}">
                <a16:creationId xmlns:a16="http://schemas.microsoft.com/office/drawing/2014/main" id="{19F9A40E-75AD-41AA-8FC6-B666FCF5D9CE}"/>
              </a:ext>
            </a:extLst>
          </p:cNvPr>
          <p:cNvSpPr txBox="1">
            <a:spLocks/>
          </p:cNvSpPr>
          <p:nvPr/>
        </p:nvSpPr>
        <p:spPr>
          <a:xfrm>
            <a:off x="378595" y="6161728"/>
            <a:ext cx="11525250" cy="685216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Intensity of each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 is on a scale of {0,255} or {0,1}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0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/>
      <p:bldP spid="175" grpId="0"/>
      <p:bldP spid="176" grpId="0"/>
      <p:bldP spid="177" grpId="0"/>
      <p:bldP spid="17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1" y="1244921"/>
            <a:ext cx="5076338" cy="4275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Intensity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is the pixel value in the channel on a scale of {0,255} or {0,1}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90" y="188259"/>
            <a:ext cx="11610455" cy="51132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F4033-2219-440F-BA7E-7AFE2BEE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33" y="699581"/>
            <a:ext cx="5913121" cy="5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0" y="1244921"/>
            <a:ext cx="6714436" cy="535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RGB is simple and most widely used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uses wavelength and luminance to create a rich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optimized for human vision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C486E-69B6-4710-A2BB-26BF3E2E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044" y="1013050"/>
            <a:ext cx="4566123" cy="4924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57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19" y="1244922"/>
            <a:ext cx="11720967" cy="24664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Hue, Saturation and Value (HSV)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another alternative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Cylindrical coordinates with angle representing hue, radius representing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staturaiton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and vertical representing value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09939-B6EE-4FB4-8BEF-D3FD06E3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6" y="3533362"/>
            <a:ext cx="79914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Video is represented as a 4-dimensional tensor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are 3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is the time sequence of images (frames)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16" y="298280"/>
            <a:ext cx="11478429" cy="69435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9379180" cy="1001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Many machine learning algorithms use one data sample, as </a:t>
            </a:r>
            <a:r>
              <a:rPr lang="en-GB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feature vector</a:t>
            </a: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at a time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91" y="260617"/>
            <a:ext cx="11414861" cy="7909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878F1850-2B34-44B2-AF2D-9D7BA5931DD2}"/>
              </a:ext>
            </a:extLst>
          </p:cNvPr>
          <p:cNvSpPr txBox="1">
            <a:spLocks/>
          </p:cNvSpPr>
          <p:nvPr/>
        </p:nvSpPr>
        <p:spPr>
          <a:xfrm>
            <a:off x="378595" y="2894988"/>
            <a:ext cx="3974200" cy="173048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image data, we must </a:t>
            </a:r>
            <a:r>
              <a:rPr lang="en-GB" sz="3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flatten</a:t>
            </a: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image to create features: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EAAD19-F5C8-48E7-BEFD-AF06F6D97CCA}"/>
              </a:ext>
            </a:extLst>
          </p:cNvPr>
          <p:cNvSpPr/>
          <p:nvPr/>
        </p:nvSpPr>
        <p:spPr>
          <a:xfrm>
            <a:off x="4856839" y="2324558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7FFE0C-0F06-4A80-B10F-04CCB6543209}"/>
              </a:ext>
            </a:extLst>
          </p:cNvPr>
          <p:cNvSpPr/>
          <p:nvPr/>
        </p:nvSpPr>
        <p:spPr>
          <a:xfrm>
            <a:off x="10464067" y="1077650"/>
            <a:ext cx="97419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B39C0F-0051-46D3-9719-209117C118C4}"/>
              </a:ext>
            </a:extLst>
          </p:cNvPr>
          <p:cNvSpPr/>
          <p:nvPr/>
        </p:nvSpPr>
        <p:spPr>
          <a:xfrm>
            <a:off x="10464066" y="1440496"/>
            <a:ext cx="97419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C50D43E-F4BF-43B0-8855-783623069E39}"/>
              </a:ext>
            </a:extLst>
          </p:cNvPr>
          <p:cNvSpPr/>
          <p:nvPr/>
        </p:nvSpPr>
        <p:spPr>
          <a:xfrm>
            <a:off x="10464062" y="2609170"/>
            <a:ext cx="97419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13EE32-EBDB-4B3D-94EF-6B8CC5BE543C}"/>
              </a:ext>
            </a:extLst>
          </p:cNvPr>
          <p:cNvSpPr/>
          <p:nvPr/>
        </p:nvSpPr>
        <p:spPr>
          <a:xfrm>
            <a:off x="10464061" y="2972016"/>
            <a:ext cx="97419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5B5828-70AF-40E9-9A80-9E2543A7CD6C}"/>
              </a:ext>
            </a:extLst>
          </p:cNvPr>
          <p:cNvSpPr txBox="1"/>
          <p:nvPr/>
        </p:nvSpPr>
        <p:spPr>
          <a:xfrm>
            <a:off x="10919439" y="1720474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4CF54ED-2D5D-4FA9-A1F9-F5F2EBB9A13D}"/>
              </a:ext>
            </a:extLst>
          </p:cNvPr>
          <p:cNvSpPr/>
          <p:nvPr/>
        </p:nvSpPr>
        <p:spPr>
          <a:xfrm>
            <a:off x="7573519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1BC2BB4-BBA9-4B3D-8379-8741C4863E83}"/>
              </a:ext>
            </a:extLst>
          </p:cNvPr>
          <p:cNvSpPr/>
          <p:nvPr/>
        </p:nvSpPr>
        <p:spPr>
          <a:xfrm>
            <a:off x="7573519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3BF32B4-1906-45D1-B1E0-0A90DE8BA9D4}"/>
              </a:ext>
            </a:extLst>
          </p:cNvPr>
          <p:cNvSpPr/>
          <p:nvPr/>
        </p:nvSpPr>
        <p:spPr>
          <a:xfrm>
            <a:off x="7573519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0C3C01C-3B14-4ED5-8871-7CF2233F8AA3}"/>
              </a:ext>
            </a:extLst>
          </p:cNvPr>
          <p:cNvSpPr/>
          <p:nvPr/>
        </p:nvSpPr>
        <p:spPr>
          <a:xfrm>
            <a:off x="7573517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4E6F2CE-D823-4F94-9D3D-0751E55D6A4C}"/>
              </a:ext>
            </a:extLst>
          </p:cNvPr>
          <p:cNvSpPr/>
          <p:nvPr/>
        </p:nvSpPr>
        <p:spPr>
          <a:xfrm>
            <a:off x="7573516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FD4D83C-781D-4567-8346-39FB45C20B0D}"/>
              </a:ext>
            </a:extLst>
          </p:cNvPr>
          <p:cNvSpPr/>
          <p:nvPr/>
        </p:nvSpPr>
        <p:spPr>
          <a:xfrm>
            <a:off x="7573514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DCAF62-13A0-44E3-900F-CD6063881EFA}"/>
              </a:ext>
            </a:extLst>
          </p:cNvPr>
          <p:cNvSpPr txBox="1"/>
          <p:nvPr/>
        </p:nvSpPr>
        <p:spPr>
          <a:xfrm>
            <a:off x="7792411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CC63249-4B3D-47B6-B1D2-9F573CDE407C}"/>
              </a:ext>
            </a:extLst>
          </p:cNvPr>
          <p:cNvSpPr/>
          <p:nvPr/>
        </p:nvSpPr>
        <p:spPr>
          <a:xfrm>
            <a:off x="4856844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2A891F-4C6B-4AC0-9785-31BD785467DD}"/>
              </a:ext>
            </a:extLst>
          </p:cNvPr>
          <p:cNvSpPr/>
          <p:nvPr/>
        </p:nvSpPr>
        <p:spPr>
          <a:xfrm>
            <a:off x="4856844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E348C5-DA20-4B58-87E9-901D1C6D4386}"/>
              </a:ext>
            </a:extLst>
          </p:cNvPr>
          <p:cNvSpPr/>
          <p:nvPr/>
        </p:nvSpPr>
        <p:spPr>
          <a:xfrm>
            <a:off x="4856844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E8A53E-5268-4A1F-8A6B-3B63D30830A5}"/>
              </a:ext>
            </a:extLst>
          </p:cNvPr>
          <p:cNvSpPr/>
          <p:nvPr/>
        </p:nvSpPr>
        <p:spPr>
          <a:xfrm>
            <a:off x="4856842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A5EE9C6-1BFB-49D8-88DD-F757019A34E6}"/>
              </a:ext>
            </a:extLst>
          </p:cNvPr>
          <p:cNvSpPr/>
          <p:nvPr/>
        </p:nvSpPr>
        <p:spPr>
          <a:xfrm>
            <a:off x="4856841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56D2C0-8C65-4978-81D1-9F6F4AACECEB}"/>
              </a:ext>
            </a:extLst>
          </p:cNvPr>
          <p:cNvSpPr/>
          <p:nvPr/>
        </p:nvSpPr>
        <p:spPr>
          <a:xfrm>
            <a:off x="4856839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ECA1454-2BD0-4966-BC0E-12C5FFAAD4AF}"/>
              </a:ext>
            </a:extLst>
          </p:cNvPr>
          <p:cNvSpPr/>
          <p:nvPr/>
        </p:nvSpPr>
        <p:spPr>
          <a:xfrm>
            <a:off x="5878311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C2A450-8941-417E-A4E4-38A5B28000E5}"/>
              </a:ext>
            </a:extLst>
          </p:cNvPr>
          <p:cNvSpPr/>
          <p:nvPr/>
        </p:nvSpPr>
        <p:spPr>
          <a:xfrm>
            <a:off x="5878311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709A979-7E40-4882-9F8A-9E1F01F9A412}"/>
              </a:ext>
            </a:extLst>
          </p:cNvPr>
          <p:cNvSpPr/>
          <p:nvPr/>
        </p:nvSpPr>
        <p:spPr>
          <a:xfrm>
            <a:off x="5878311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DC02B31-096F-4506-8522-7F6BBBFDF0D6}"/>
              </a:ext>
            </a:extLst>
          </p:cNvPr>
          <p:cNvSpPr/>
          <p:nvPr/>
        </p:nvSpPr>
        <p:spPr>
          <a:xfrm>
            <a:off x="5878309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1C72FB-6695-4EEF-A872-18861E732AAD}"/>
              </a:ext>
            </a:extLst>
          </p:cNvPr>
          <p:cNvSpPr/>
          <p:nvPr/>
        </p:nvSpPr>
        <p:spPr>
          <a:xfrm>
            <a:off x="5878308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DCA3A7-8CA2-44E2-8EA8-B83469A62594}"/>
              </a:ext>
            </a:extLst>
          </p:cNvPr>
          <p:cNvSpPr/>
          <p:nvPr/>
        </p:nvSpPr>
        <p:spPr>
          <a:xfrm>
            <a:off x="5878306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8B4F7-5F8F-4052-B4D1-6795B45F87B2}"/>
              </a:ext>
            </a:extLst>
          </p:cNvPr>
          <p:cNvSpPr txBox="1"/>
          <p:nvPr/>
        </p:nvSpPr>
        <p:spPr>
          <a:xfrm>
            <a:off x="6097203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4E9BF0-5342-490D-8585-46DD051A9BEF}"/>
              </a:ext>
            </a:extLst>
          </p:cNvPr>
          <p:cNvSpPr txBox="1"/>
          <p:nvPr/>
        </p:nvSpPr>
        <p:spPr>
          <a:xfrm>
            <a:off x="6899778" y="224760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3F476F-8ECF-417D-9E4B-8371BB1B820D}"/>
              </a:ext>
            </a:extLst>
          </p:cNvPr>
          <p:cNvSpPr txBox="1"/>
          <p:nvPr/>
        </p:nvSpPr>
        <p:spPr>
          <a:xfrm>
            <a:off x="6860940" y="263201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3D7D62-3D70-4252-9497-4F1E4684DA36}"/>
              </a:ext>
            </a:extLst>
          </p:cNvPr>
          <p:cNvSpPr txBox="1"/>
          <p:nvPr/>
        </p:nvSpPr>
        <p:spPr>
          <a:xfrm>
            <a:off x="6860940" y="299810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D7BDFC-5516-4605-9DA8-6863F10098BF}"/>
              </a:ext>
            </a:extLst>
          </p:cNvPr>
          <p:cNvSpPr txBox="1"/>
          <p:nvPr/>
        </p:nvSpPr>
        <p:spPr>
          <a:xfrm>
            <a:off x="6808494" y="337048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6852CD5-E634-4477-86CA-19C550B44F75}"/>
              </a:ext>
            </a:extLst>
          </p:cNvPr>
          <p:cNvSpPr txBox="1"/>
          <p:nvPr/>
        </p:nvSpPr>
        <p:spPr>
          <a:xfrm>
            <a:off x="6835390" y="455464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6C0390-3020-4633-8803-8BCC23E438F1}"/>
              </a:ext>
            </a:extLst>
          </p:cNvPr>
          <p:cNvSpPr txBox="1"/>
          <p:nvPr/>
        </p:nvSpPr>
        <p:spPr>
          <a:xfrm>
            <a:off x="6808494" y="492073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1C5DDF-8E7E-431F-A100-3AAD4BFD52BD}"/>
              </a:ext>
            </a:extLst>
          </p:cNvPr>
          <p:cNvSpPr/>
          <p:nvPr/>
        </p:nvSpPr>
        <p:spPr>
          <a:xfrm>
            <a:off x="10464062" y="4309880"/>
            <a:ext cx="97419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0,M-1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3631386-47AC-45A7-AB71-1434A0EFD1C4}"/>
              </a:ext>
            </a:extLst>
          </p:cNvPr>
          <p:cNvSpPr/>
          <p:nvPr/>
        </p:nvSpPr>
        <p:spPr>
          <a:xfrm>
            <a:off x="10464061" y="4672726"/>
            <a:ext cx="97419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1,M-1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182367-A2A9-40D2-A7BC-A44F625D3D75}"/>
              </a:ext>
            </a:extLst>
          </p:cNvPr>
          <p:cNvSpPr/>
          <p:nvPr/>
        </p:nvSpPr>
        <p:spPr>
          <a:xfrm>
            <a:off x="10464059" y="5872629"/>
            <a:ext cx="97420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N-2,M-1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042769-C5E3-471F-B502-A0CAA09BEED4}"/>
              </a:ext>
            </a:extLst>
          </p:cNvPr>
          <p:cNvSpPr/>
          <p:nvPr/>
        </p:nvSpPr>
        <p:spPr>
          <a:xfrm>
            <a:off x="10464058" y="6235475"/>
            <a:ext cx="974204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B8F78B0-A5DC-4A1E-A646-BC02F88356C2}"/>
              </a:ext>
            </a:extLst>
          </p:cNvPr>
          <p:cNvSpPr txBox="1"/>
          <p:nvPr/>
        </p:nvSpPr>
        <p:spPr>
          <a:xfrm>
            <a:off x="10951155" y="496915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926EC2D-3891-4D3A-A6AC-3D9E7304F2B6}"/>
              </a:ext>
            </a:extLst>
          </p:cNvPr>
          <p:cNvSpPr txBox="1"/>
          <p:nvPr/>
        </p:nvSpPr>
        <p:spPr>
          <a:xfrm>
            <a:off x="10901125" y="3316179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47358057-BF2D-4C9C-8438-BD5D85799304}"/>
              </a:ext>
            </a:extLst>
          </p:cNvPr>
          <p:cNvSpPr/>
          <p:nvPr/>
        </p:nvSpPr>
        <p:spPr>
          <a:xfrm>
            <a:off x="8875990" y="3112818"/>
            <a:ext cx="1463733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5487990-078B-7102-81EB-43883F27AF57}"/>
              </a:ext>
            </a:extLst>
          </p:cNvPr>
          <p:cNvSpPr txBox="1">
            <a:spLocks/>
          </p:cNvSpPr>
          <p:nvPr/>
        </p:nvSpPr>
        <p:spPr>
          <a:xfrm>
            <a:off x="435491" y="5646423"/>
            <a:ext cx="9379180" cy="1001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multichannel images, flatten each channel and concatenate vectors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3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 animBg="1"/>
      <p:bldP spid="107" grpId="0" animBg="1"/>
      <p:bldP spid="108" grpId="0" animBg="1"/>
      <p:bldP spid="109" grpId="0" animBg="1"/>
      <p:bldP spid="110" grpId="0"/>
      <p:bldP spid="111" grpId="0"/>
      <p:bldP spid="1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Sampling and Aliasing</a:t>
            </a:r>
          </a:p>
        </p:txBody>
      </p:sp>
    </p:spTree>
    <p:extLst>
      <p:ext uri="{BB962C8B-B14F-4D97-AF65-F5344CB8AC3E}">
        <p14:creationId xmlns:p14="http://schemas.microsoft.com/office/powerpoint/2010/main" val="67164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Digital images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spatially sampled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pixels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value of the pixel represents the intensity of the illumination in the pixel area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spatial resolution is determined by the vertical and horizontal pixel sampling density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video temporal resolution is determined by frame rate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 volumetric imaging the samples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voxels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– volumetric pixels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Example, medical MRI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resolution determined by voxel sampling rate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Aliasing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results if we try to sample an image with too low a pixel density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7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of spatial sampling is determined by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Nyquist-Shannon sampling theorem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1-dimension we can write the minimum sampling rate,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for a component with bandwidth (frequency),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in terms of the Nyquist-Shannon sampling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Aliasing results if the sampling rate is less than this minimum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an image sampling must be sufficient for the spatial frequencies in the x and y (vertical and horizontal) dimensions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video sampling must account for the temporal sampling rate as well as spatial sampling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822" r="-1216" b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14" y="298282"/>
            <a:ext cx="1161882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8003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693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of computer vision     </a:t>
            </a:r>
          </a:p>
          <a:p>
            <a:r>
              <a:rPr lang="en-US" dirty="0"/>
              <a:t>Industrial inspection   </a:t>
            </a:r>
          </a:p>
          <a:p>
            <a:r>
              <a:rPr lang="en-US" dirty="0"/>
              <a:t>Robotics and autonomous vehicles  </a:t>
            </a:r>
          </a:p>
          <a:p>
            <a:r>
              <a:rPr lang="en-US" dirty="0"/>
              <a:t>Scientific analysis – e.g. remote sensing, seismology, astrophysics, etc.</a:t>
            </a:r>
          </a:p>
          <a:p>
            <a:r>
              <a:rPr lang="en-US" dirty="0"/>
              <a:t>Medical image interpretation</a:t>
            </a:r>
          </a:p>
          <a:p>
            <a:r>
              <a:rPr lang="en-US" dirty="0"/>
              <a:t>Sporting event tracking</a:t>
            </a:r>
          </a:p>
          <a:p>
            <a:r>
              <a:rPr lang="en-US" dirty="0"/>
              <a:t>Wildlife monitoring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Image search </a:t>
            </a:r>
          </a:p>
          <a:p>
            <a:r>
              <a:rPr lang="en-US" dirty="0"/>
              <a:t>…..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Sine signal sampled at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samples per cycle aliases the signal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samples all fall at the zero crossings –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aliasing!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EE32B-382B-25E0-7814-DBB30E2C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44" y="3429000"/>
            <a:ext cx="8109969" cy="33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D0A30-36FF-90D1-F1BE-51E4A7C0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</a:t>
                </a:r>
                <a:r>
                  <a:rPr lang="en-US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imple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1-D example of aliasing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Sample at slightly above the Nyquist rate,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samples/cycle 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 sine function fit through the higher frequency samples will reproduce the signal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  <a:blipFill>
                <a:blip r:embed="rId3"/>
                <a:stretch>
                  <a:fillRect l="-1056" t="-4665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5D4CC8-86B6-E379-3D1F-1ABF4B1B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5C422-DAB2-B755-F41E-6E29ED52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26" y="3598434"/>
            <a:ext cx="959374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37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7D554-F717-94E2-53B7-D4F216E55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DE9E6-10EE-EEA5-DB1F-CF4C059C24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signal at ½ the frequency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low frequency signal just above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low-rate sample aliases the high frequency signal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3983D-7CB4-EB4B-5427-02CE9784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F593A-733D-83F1-331E-3D339CBB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6" y="3525562"/>
            <a:ext cx="10389132" cy="32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41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5585D-F4D5-FEB2-54E0-818DED97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F4E2B8-4E56-8F49-A639-E96AEC3A74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5210493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Sinusoidal signal in vertical and horizontal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Down sample the image by octaves until sampling frequency is less than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aliased image exhibits significant sampling artifacts!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9F018-685D-B08A-CD42-0EB7D843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BD75E-3746-0154-B992-74313134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20" y="765510"/>
            <a:ext cx="594411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bandwidth of image to reduce aliasing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Filter out high frequency components to stay within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More on spectral analysis and filtering next week!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4503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Preprocessing Image Basics</a:t>
            </a:r>
          </a:p>
        </p:txBody>
      </p:sp>
    </p:spTree>
    <p:extLst>
      <p:ext uri="{BB962C8B-B14F-4D97-AF65-F5344CB8AC3E}">
        <p14:creationId xmlns:p14="http://schemas.microsoft.com/office/powerpoint/2010/main" val="2322753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F2EDA-F2AF-2BD8-A088-75988872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4DA0AF-CBF6-3A7D-C6B4-FCE6FA1CDD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 CV pipelines invariably require image preprocessing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CV algorithms improved with proper preprocessing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Up-sample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Down-sample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Anti-aliasing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Noise reduction filtering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enhancement and lighting adjustment 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Logarithmic compression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Sigmodal adjustment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Edge enhancement, e.g. Hough transform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BD869-6F54-0042-B5FD-EDD6C3BE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Preprocessing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2608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Resizing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 image is a common pre-processing step in computer vision 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Recall, pixel values represent the average illumination in a rectangular patch of the image area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Up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increase number of pixels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Down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reduce number of pixels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bilinear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pixel centre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investigate filter-based methods next week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687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algorithms use interpolated values for pixel centres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even factors of 2 resizing use mean interpolations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averages of adjacent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Arbitrary resizing can use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spline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bilinear interpolation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Interpolate from original image pixel centre values to resized image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other interpolation methods are used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PCA/SVD and other generative models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Gaussian convolutional filters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Super-resolution deep convolutional neural networks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these later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953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computer vision algorithms can never be better than the input image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If the image features required for the task are not clear and well-defined, no algorithm can reliably perform the task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Common problems with images: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Poor illumination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Low contrast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Occluded features like edges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Correction of images is often the first pre-processing step in a CV pipeline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32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2439"/>
            <a:ext cx="10515600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Medical Application of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63C94-51BC-431E-B60F-39D84898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25" y="962320"/>
            <a:ext cx="9241797" cy="3927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virtually stain histological samples to simplify pathology diagnoses</a:t>
            </a:r>
          </a:p>
          <a:p>
            <a:endParaRPr lang="en-US" sz="2800" dirty="0"/>
          </a:p>
          <a:p>
            <a:r>
              <a:rPr lang="en-US" dirty="0" err="1">
                <a:hlinkClick r:id="rId3"/>
              </a:rPr>
              <a:t>Hnna</a:t>
            </a:r>
            <a:r>
              <a:rPr lang="en-US" dirty="0">
                <a:hlinkClick r:id="rId3"/>
              </a:rPr>
              <a:t>,  et. al., 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Deep learning-based transformation of H&amp;E stained tissues into special stains, Nature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Communications,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78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can determine what is visible in an image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in an image with pixel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low contrast image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=25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on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of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Hard to detect edges, line, objects, etc.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high contrast image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20 on range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in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1.0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High probability of well defined edges, lines, objects, etc.  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159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is the difference between the lightest and darkest components of a patch of an image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improve the contrast of an image?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Find a transform to redistribute the pixel values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Ideally, want a uniform distribution of pixel values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Uniform distribution maximizes contrast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99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 distribution of pixel values resemble random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1FD34-AC90-ED45-4D75-1B79BE3B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71" y="2630158"/>
            <a:ext cx="2541490" cy="2381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9ED77-EC49-38D6-633C-C730589C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61" y="4119824"/>
            <a:ext cx="2750583" cy="2572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5A477C-8F87-28B6-57A3-C64930FDF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08" y="1524954"/>
            <a:ext cx="2808536" cy="25722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F23B93-4801-449D-A1D9-E4AB995CCBC3}"/>
              </a:ext>
            </a:extLst>
          </p:cNvPr>
          <p:cNvSpPr/>
          <p:nvPr/>
        </p:nvSpPr>
        <p:spPr>
          <a:xfrm>
            <a:off x="4377361" y="3662624"/>
            <a:ext cx="1718639" cy="53758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17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EF00B-8F06-9624-EAF6-7794FB1DA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68AD5-AABD-6999-11F7-A7AF8620D0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8806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 of contrast limited adaptive histogram equalization for contrast improvement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1600A-7200-F28A-CB45-9C427FC2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10246A4-A83A-4D9C-DA24-9ABA3716F55A}"/>
              </a:ext>
            </a:extLst>
          </p:cNvPr>
          <p:cNvSpPr/>
          <p:nvPr/>
        </p:nvSpPr>
        <p:spPr>
          <a:xfrm>
            <a:off x="5106195" y="2882694"/>
            <a:ext cx="1979611" cy="338363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E27CE-6DD3-8429-7F38-A68CED05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9" y="2151529"/>
            <a:ext cx="4906879" cy="4631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2B0AB-5048-208F-A543-55FCEB098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854" y="2136186"/>
            <a:ext cx="4965705" cy="464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51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transformations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Many algorithms and methods for improving image contrast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Illumination control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Practical and widely used in industrial solutions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Commonly used algorithms include: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equalization, global and local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Gamma correction, pixel-wise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Logarithmic adjustment , pixel-wise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Sigmoidal adjustment , pixel-wise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Selection of methods dependent on situation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659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Histogram equalization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algorithm: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possible pixel values with a uniform distribution the probability of the pixel value being in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is:       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The cumulative distribution function of the value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pixel values are transformed so that the CDF is linear (a straight line)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1071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Global histogram equalization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5C104-6F12-4A14-951D-B15D6ED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8" y="1426425"/>
            <a:ext cx="2848526" cy="2632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1C3C0-594B-4E83-8724-CD647762D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8" y="4138749"/>
            <a:ext cx="2783802" cy="2540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DCEDA-53C6-466B-98D0-6317D81A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691" y="1278255"/>
            <a:ext cx="3186851" cy="2780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FEF3B-EA1F-4C32-AF5E-680BB21F6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487" y="4034565"/>
            <a:ext cx="2917212" cy="274325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B18077-D147-4B7D-A698-7EEC31BACEFB}"/>
              </a:ext>
            </a:extLst>
          </p:cNvPr>
          <p:cNvSpPr/>
          <p:nvPr/>
        </p:nvSpPr>
        <p:spPr>
          <a:xfrm>
            <a:off x="3666065" y="2752980"/>
            <a:ext cx="4201422" cy="254077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 pixel values to 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918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Standard histogram equalization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algorithm assumes illumination distribution constant over the 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eentire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image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But illumination and color vary across an image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may not be optimal globally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Can optimized contrast locally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Locally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adaptive histogram equalization</a:t>
            </a:r>
            <a:endParaRPr lang="en-US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Improve contrast over local patches of the image  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Adapts to 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 illumination and intensity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8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A4623-ABE8-83A4-6981-F95B66E7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A32A54-148C-BFCD-D82E-118CE54EDB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6200" y="2043953"/>
            <a:ext cx="6997942" cy="4668819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amplify noise is areas with near constant illumination  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Contrast limited adaptive histogram equalization (CLAHE)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applies clipping to prevent over compensation  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Clipped values are uniformly redistributed into the histogram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Redistributed values can push values above threshold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Several iterations may be required for convergence</a:t>
            </a:r>
          </a:p>
          <a:p>
            <a:pPr marL="0" indent="0">
              <a:buNone/>
            </a:pP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1D85D-8367-31B0-0BE8-1B2BA9F3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93F6386-EE1C-E3F3-CE7A-AA156200FB2C}"/>
              </a:ext>
            </a:extLst>
          </p:cNvPr>
          <p:cNvSpPr txBox="1">
            <a:spLocks/>
          </p:cNvSpPr>
          <p:nvPr/>
        </p:nvSpPr>
        <p:spPr>
          <a:xfrm>
            <a:off x="473243" y="1213166"/>
            <a:ext cx="11525250" cy="89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over compensate in areas of similar intensity 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0844D-DFA3-A2E5-FF23-502CB8D3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9" y="2997815"/>
            <a:ext cx="4406803" cy="1639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C8544-FC5B-B11D-9CFB-2DAF94ED4BE5}"/>
              </a:ext>
            </a:extLst>
          </p:cNvPr>
          <p:cNvSpPr txBox="1"/>
          <p:nvPr/>
        </p:nvSpPr>
        <p:spPr>
          <a:xfrm>
            <a:off x="7756264" y="4719887"/>
            <a:ext cx="429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117713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Gamma correction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  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Gamma correction shift the mode of the histogram of pixel values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gamma correction, with parameter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Optional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value of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shifts histogram mode to left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8093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Autonomous Vehicle CV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track and identify moving objects in the environment</a:t>
            </a:r>
          </a:p>
          <a:p>
            <a:endParaRPr lang="en-US" sz="2800" dirty="0"/>
          </a:p>
          <a:p>
            <a:r>
              <a:rPr lang="en-US">
                <a:hlinkClick r:id="rId2"/>
              </a:rPr>
              <a:t>https://heartbeat.comet.ml/introduction-to-basic-object-detection-algorithms-b77295a95a63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E09709-50A6-4A78-9BEA-36FA675F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" y="938441"/>
            <a:ext cx="7822095" cy="391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12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Log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Log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log correction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0648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Sigmodal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Sigmoidal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sigmoidal correction, with cutoff value,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𝑐𝑢𝑡𝑜𝑓𝑓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Different cutoff values give different transformations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8678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Color images require special treatment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in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RGB color channels are not independent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Total intensity is sum of channel values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representation with explicit intensity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Hue, Saturation and Value (HSV)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Adjust contrast over transformed image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Transform back to RGB format if needed </a:t>
            </a: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 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0792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Several possible representations for digital images</a:t>
            </a:r>
          </a:p>
          <a:p>
            <a:r>
              <a:rPr lang="en-US" dirty="0"/>
              <a:t>Digital image data sampling and aliasing effects</a:t>
            </a:r>
          </a:p>
          <a:p>
            <a:r>
              <a:rPr lang="en-US" dirty="0"/>
              <a:t>Basic image preprocessing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6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About This Couse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65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Instructor: Steve Elston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05" y="1478300"/>
            <a:ext cx="10515600" cy="4538867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Instructor for Harvard since 2017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Data science consultant with several decades of experience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Lead team that commercialized Bell Labs S, now opensource R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Company co-founder and held executive positions in several industries 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Creator of multiple edX courses, author of books and articles 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Inventor on</a:t>
            </a:r>
            <a:r>
              <a:rPr lang="en-US" sz="2800" b="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5</a:t>
            </a:r>
            <a:r>
              <a:rPr lang="en-US" sz="2800" b="0" dirty="0">
                <a:cs typeface="Arial" panose="020B0604020202020204" pitchFamily="34" charset="0"/>
              </a:rPr>
              <a:t> patents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BS, physics and math (minor), University of New Mexico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MS and PhD, geophysics, Princeton University – John von Neuman Supercomputing Fellow</a:t>
            </a:r>
          </a:p>
        </p:txBody>
      </p:sp>
    </p:spTree>
    <p:extLst>
      <p:ext uri="{BB962C8B-B14F-4D97-AF65-F5344CB8AC3E}">
        <p14:creationId xmlns:p14="http://schemas.microsoft.com/office/powerpoint/2010/main" val="250599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Teaching Assistant: Tatyana Boland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MBA in Finance from Texas A&amp;M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MLA from Harvard Extension School in Sustainability &amp; Environmental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BA in Political Science from University of Washington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Program manager for cloud products at Nvidia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Worked previously at Oracle OCI as Principal Technical Program Manager in Physical Networking team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oves playing the piano and playing and with my cats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79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10881</TotalTime>
  <Words>3492</Words>
  <Application>Microsoft Office PowerPoint</Application>
  <PresentationFormat>Widescreen</PresentationFormat>
  <Paragraphs>627</Paragraphs>
  <Slides>63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Gill Sans MT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What is Computer Vision?</vt:lpstr>
      <vt:lpstr>What is Computer Vision?</vt:lpstr>
      <vt:lpstr>What is Computer Vision?</vt:lpstr>
      <vt:lpstr>Medical Application of Computer Vision</vt:lpstr>
      <vt:lpstr>Autonomous Vehicle CV Application</vt:lpstr>
      <vt:lpstr>PowerPoint Presentation</vt:lpstr>
      <vt:lpstr>About your Instructor: Steve Elston</vt:lpstr>
      <vt:lpstr>Teaching Assistant: Tatyana Boland </vt:lpstr>
      <vt:lpstr>Teaching Assistant: Gassan (Gus) Yacteen </vt:lpstr>
      <vt:lpstr>About this course</vt:lpstr>
      <vt:lpstr>About this Course</vt:lpstr>
      <vt:lpstr>About this course</vt:lpstr>
      <vt:lpstr>About this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Digital Images</vt:lpstr>
      <vt:lpstr>The Nature of Images</vt:lpstr>
      <vt:lpstr>The Nature of Images</vt:lpstr>
      <vt:lpstr>The Nature of Images</vt:lpstr>
      <vt:lpstr>The Nature of Images</vt:lpstr>
      <vt:lpstr>The Nature of Images</vt:lpstr>
      <vt:lpstr>The Nature of Images</vt:lpstr>
      <vt:lpstr>PowerPoint Presentation</vt:lpstr>
      <vt:lpstr>Working with Image Data</vt:lpstr>
      <vt:lpstr>Working with Multi-Spectral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PowerPoint Presentation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PowerPoint Presentation</vt:lpstr>
      <vt:lpstr>Preprocessing Images</vt:lpstr>
      <vt:lpstr>Resizing Images</vt:lpstr>
      <vt:lpstr>Resizing Images</vt:lpstr>
      <vt:lpstr>Contrast and Illumination</vt:lpstr>
      <vt:lpstr>Contrast and Illumination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270</cp:revision>
  <dcterms:created xsi:type="dcterms:W3CDTF">2021-08-27T17:28:01Z</dcterms:created>
  <dcterms:modified xsi:type="dcterms:W3CDTF">2025-01-29T00:19:56Z</dcterms:modified>
</cp:coreProperties>
</file>